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7" r:id="rId5"/>
    <p:sldId id="264" r:id="rId6"/>
    <p:sldId id="259" r:id="rId7"/>
    <p:sldId id="268" r:id="rId8"/>
    <p:sldId id="269" r:id="rId9"/>
    <p:sldId id="284" r:id="rId10"/>
    <p:sldId id="270" r:id="rId11"/>
    <p:sldId id="271" r:id="rId12"/>
    <p:sldId id="272" r:id="rId13"/>
    <p:sldId id="273" r:id="rId14"/>
    <p:sldId id="274" r:id="rId15"/>
    <p:sldId id="275" r:id="rId16"/>
    <p:sldId id="276" r:id="rId17"/>
    <p:sldId id="277" r:id="rId18"/>
    <p:sldId id="278" r:id="rId19"/>
    <p:sldId id="280" r:id="rId20"/>
    <p:sldId id="281" r:id="rId21"/>
    <p:sldId id="282" r:id="rId22"/>
    <p:sldId id="283" r:id="rId23"/>
    <p:sldId id="285" r:id="rId24"/>
    <p:sldId id="286" r:id="rId25"/>
    <p:sldId id="258" r:id="rId26"/>
    <p:sldId id="287"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094"/>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71876-1B18-4FE2-A6E7-C3E962FD2574}" type="datetimeFigureOut">
              <a:rPr lang="en-IN" smtClean="0"/>
              <a:t>27-03-2023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2169CD-28AB-4CBA-9427-94BDB200D3AB}" type="slidenum">
              <a:rPr lang="en-IN" smtClean="0"/>
              <a:t>‹#›</a:t>
            </a:fld>
            <a:endParaRPr lang="en-IN"/>
          </a:p>
        </p:txBody>
      </p:sp>
    </p:spTree>
    <p:extLst>
      <p:ext uri="{BB962C8B-B14F-4D97-AF65-F5344CB8AC3E}">
        <p14:creationId xmlns:p14="http://schemas.microsoft.com/office/powerpoint/2010/main" val="3213816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a:t>
            </a:r>
            <a:endParaRPr lang="en-US" dirty="0"/>
          </a:p>
        </p:txBody>
      </p:sp>
      <p:sp>
        <p:nvSpPr>
          <p:cNvPr id="4" name="Slide Number Placeholder 3"/>
          <p:cNvSpPr>
            <a:spLocks noGrp="1"/>
          </p:cNvSpPr>
          <p:nvPr>
            <p:ph type="sldNum" sz="quarter" idx="10"/>
          </p:nvPr>
        </p:nvSpPr>
        <p:spPr/>
        <p:txBody>
          <a:bodyPr/>
          <a:lstStyle/>
          <a:p>
            <a:fld id="{14D3B71A-2468-47CC-84B3-BEC292667521}" type="slidenum">
              <a:rPr lang="en-US" smtClean="0"/>
              <a:t>2</a:t>
            </a:fld>
            <a:endParaRPr lang="en-US"/>
          </a:p>
        </p:txBody>
      </p:sp>
    </p:spTree>
    <p:extLst>
      <p:ext uri="{BB962C8B-B14F-4D97-AF65-F5344CB8AC3E}">
        <p14:creationId xmlns:p14="http://schemas.microsoft.com/office/powerpoint/2010/main" val="2413432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27-03-2023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1378142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27-03-2023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1092407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27-03-2023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141251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27-03-2023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578597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98DD01-AE08-4A25-9CC2-15C43E463F56}" type="datetimeFigureOut">
              <a:rPr lang="en-IN" smtClean="0"/>
              <a:t>27-03-2023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1604992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498DD01-AE08-4A25-9CC2-15C43E463F56}"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425575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498DD01-AE08-4A25-9CC2-15C43E463F56}" type="datetimeFigureOut">
              <a:rPr lang="en-IN" smtClean="0"/>
              <a:t>27-03-2023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45319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498DD01-AE08-4A25-9CC2-15C43E463F56}" type="datetimeFigureOut">
              <a:rPr lang="en-IN" smtClean="0"/>
              <a:t>27-03-2023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21986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8DD01-AE08-4A25-9CC2-15C43E463F56}" type="datetimeFigureOut">
              <a:rPr lang="en-IN" smtClean="0"/>
              <a:t>27-03-2023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1725439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98DD01-AE08-4A25-9CC2-15C43E463F56}"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81813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98DD01-AE08-4A25-9CC2-15C43E463F56}" type="datetimeFigureOut">
              <a:rPr lang="en-IN" smtClean="0"/>
              <a:t>27-03-2023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922577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8DD01-AE08-4A25-9CC2-15C43E463F56}" type="datetimeFigureOut">
              <a:rPr lang="en-IN" smtClean="0"/>
              <a:t>27-03-2023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AE256A-689B-4633-8C14-79D71715761A}" type="slidenum">
              <a:rPr lang="en-IN" smtClean="0"/>
              <a:t>‹#›</a:t>
            </a:fld>
            <a:endParaRPr lang="en-IN"/>
          </a:p>
        </p:txBody>
      </p:sp>
    </p:spTree>
    <p:extLst>
      <p:ext uri="{BB962C8B-B14F-4D97-AF65-F5344CB8AC3E}">
        <p14:creationId xmlns:p14="http://schemas.microsoft.com/office/powerpoint/2010/main" val="2260803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puneet.e13341@cumail.i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5616" y="3254597"/>
            <a:ext cx="11591922" cy="2414684"/>
          </a:xfrm>
          <a:prstGeom prst="rect">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IN" sz="3200" b="1" dirty="0">
                <a:latin typeface="SamsungOne 700" panose="020B0803030303020204" pitchFamily="34" charset="0"/>
                <a:ea typeface="SamsungOne 700" panose="020B0803030303020204" pitchFamily="34" charset="0"/>
              </a:rPr>
              <a:t>[Samsung PRISM </a:t>
            </a:r>
            <a:r>
              <a:rPr lang="en-IN" sz="3200" b="1">
                <a:latin typeface="SamsungOne 700" panose="020B0803030303020204" pitchFamily="34" charset="0"/>
                <a:ea typeface="SamsungOne 700" panose="020B0803030303020204" pitchFamily="34" charset="0"/>
              </a:rPr>
              <a:t>Monthly Connect]</a:t>
            </a:r>
            <a:endParaRPr lang="en-IN" sz="3200" b="1" dirty="0">
              <a:latin typeface="SamsungOne 700" panose="020B0803030303020204" pitchFamily="34" charset="0"/>
              <a:ea typeface="SamsungOne 700" panose="020B08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23" name="Rectangle 22"/>
          <p:cNvSpPr/>
          <p:nvPr/>
        </p:nvSpPr>
        <p:spPr>
          <a:xfrm>
            <a:off x="361938" y="3343028"/>
            <a:ext cx="768159" cy="400110"/>
          </a:xfrm>
          <a:prstGeom prst="rect">
            <a:avLst/>
          </a:prstGeom>
        </p:spPr>
        <p:txBody>
          <a:bodyPr wrap="none">
            <a:spAutoFit/>
          </a:bodyPr>
          <a:lstStyle/>
          <a:p>
            <a:r>
              <a:rPr lang="en-IN" sz="2000" b="1" dirty="0">
                <a:latin typeface="SamsungOne 600C" panose="020B0706030303020204" pitchFamily="34" charset="0"/>
                <a:ea typeface="SamsungOne 600C" panose="020B0706030303020204" pitchFamily="34" charset="0"/>
              </a:rPr>
              <a:t>Team</a:t>
            </a:r>
          </a:p>
        </p:txBody>
      </p:sp>
      <p:sp>
        <p:nvSpPr>
          <p:cNvPr id="24" name="Rectangle 23"/>
          <p:cNvSpPr/>
          <p:nvPr/>
        </p:nvSpPr>
        <p:spPr>
          <a:xfrm>
            <a:off x="472244" y="3737243"/>
            <a:ext cx="10892374" cy="1846659"/>
          </a:xfrm>
          <a:prstGeom prst="rect">
            <a:avLst/>
          </a:prstGeom>
        </p:spPr>
        <p:txBody>
          <a:bodyPr wrap="square">
            <a:spAutoFit/>
          </a:bodyPr>
          <a:lstStyle/>
          <a:p>
            <a:pPr marL="228600" indent="-228600">
              <a:buAutoNum type="arabicPeriod"/>
            </a:pPr>
            <a:r>
              <a:rPr lang="en-IN" dirty="0">
                <a:solidFill>
                  <a:srgbClr val="0E4094"/>
                </a:solidFill>
                <a:latin typeface="SamsungOne 600C" panose="020B0706030303020204" pitchFamily="34" charset="0"/>
                <a:ea typeface="SamsungOne 600C" panose="020B0706030303020204" pitchFamily="34" charset="0"/>
              </a:rPr>
              <a:t>College Professor(s):  Mrs Puneet Kaur – </a:t>
            </a:r>
            <a:r>
              <a:rPr lang="en-IN" dirty="0">
                <a:solidFill>
                  <a:srgbClr val="0E4094"/>
                </a:solidFill>
                <a:latin typeface="SamsungOne 600C" panose="020B0706030303020204" pitchFamily="34" charset="0"/>
                <a:ea typeface="SamsungOne 600C" panose="020B0706030303020204" pitchFamily="34" charset="0"/>
                <a:hlinkClick r:id="rId2"/>
              </a:rPr>
              <a:t>puneet.e13341@cumail.in</a:t>
            </a:r>
            <a:endParaRPr lang="en-IN" dirty="0">
              <a:solidFill>
                <a:srgbClr val="0E4094"/>
              </a:solidFill>
              <a:latin typeface="SamsungOne 600C" panose="020B0706030303020204" pitchFamily="34" charset="0"/>
              <a:ea typeface="SamsungOne 600C" panose="020B0706030303020204" pitchFamily="34" charset="0"/>
            </a:endParaRPr>
          </a:p>
          <a:p>
            <a:r>
              <a:rPr lang="en-IN" i="1" dirty="0">
                <a:solidFill>
                  <a:srgbClr val="0E4094"/>
                </a:solidFill>
                <a:latin typeface="SamsungOne 600C" panose="020B0706030303020204" pitchFamily="34" charset="0"/>
                <a:ea typeface="SamsungOne 600C" panose="020B0706030303020204" pitchFamily="34" charset="0"/>
              </a:rPr>
              <a:t>		       Mr Vishal Prasad – vishal.e14181@cumail.in</a:t>
            </a:r>
          </a:p>
          <a:p>
            <a:pPr marL="228600" indent="-228600">
              <a:buAutoNum type="arabicPeriod"/>
            </a:pPr>
            <a:r>
              <a:rPr lang="en-IN" dirty="0">
                <a:solidFill>
                  <a:srgbClr val="0E4094"/>
                </a:solidFill>
                <a:latin typeface="SamsungOne 600C" panose="020B0706030303020204" pitchFamily="34" charset="0"/>
                <a:ea typeface="SamsungOne 600C" panose="020B0706030303020204" pitchFamily="34" charset="0"/>
              </a:rPr>
              <a:t>Students:</a:t>
            </a:r>
          </a:p>
          <a:p>
            <a:pPr marL="685800" lvl="1" indent="-228600">
              <a:buAutoNum type="arabicPeriod"/>
            </a:pPr>
            <a:r>
              <a:rPr lang="en-IN" sz="1400" dirty="0">
                <a:solidFill>
                  <a:srgbClr val="0E4094"/>
                </a:solidFill>
                <a:latin typeface="SamsungOne 600C" panose="020B0706030303020204" pitchFamily="34" charset="0"/>
                <a:ea typeface="SamsungOne 600C" panose="020B0706030303020204" pitchFamily="34" charset="0"/>
              </a:rPr>
              <a:t>Matcha Pavan Kumar – 20bcs6072@cuchd.in</a:t>
            </a:r>
          </a:p>
          <a:p>
            <a:pPr marL="685800" lvl="1" indent="-228600">
              <a:buAutoNum type="arabicPeriod"/>
            </a:pPr>
            <a:r>
              <a:rPr lang="en-IN" sz="1400" dirty="0" err="1">
                <a:solidFill>
                  <a:srgbClr val="0E4094"/>
                </a:solidFill>
                <a:latin typeface="SamsungOne 600C" panose="020B0706030303020204" pitchFamily="34" charset="0"/>
                <a:ea typeface="SamsungOne 600C" panose="020B0706030303020204" pitchFamily="34" charset="0"/>
              </a:rPr>
              <a:t>Priyangshu</a:t>
            </a:r>
            <a:r>
              <a:rPr lang="en-IN" sz="1400" dirty="0">
                <a:solidFill>
                  <a:srgbClr val="0E4094"/>
                </a:solidFill>
                <a:latin typeface="SamsungOne 600C" panose="020B0706030303020204" pitchFamily="34" charset="0"/>
                <a:ea typeface="SamsungOne 600C" panose="020B0706030303020204" pitchFamily="34" charset="0"/>
              </a:rPr>
              <a:t> Sarkar – 20bcs6047@cuchd.in</a:t>
            </a:r>
          </a:p>
          <a:p>
            <a:pPr marL="685800" lvl="1" indent="-228600">
              <a:buAutoNum type="arabicPeriod"/>
            </a:pPr>
            <a:r>
              <a:rPr lang="en-IN" sz="1400" dirty="0">
                <a:solidFill>
                  <a:srgbClr val="0E4094"/>
                </a:solidFill>
                <a:latin typeface="SamsungOne 600C" panose="020B0706030303020204" pitchFamily="34" charset="0"/>
                <a:ea typeface="SamsungOne 600C" panose="020B0706030303020204" pitchFamily="34" charset="0"/>
              </a:rPr>
              <a:t>Arpit Mahajan – 21bcg1115@cuchd.in</a:t>
            </a:r>
          </a:p>
          <a:p>
            <a:pPr marL="228600" indent="-228600">
              <a:buAutoNum type="arabicPeriod"/>
            </a:pPr>
            <a:r>
              <a:rPr lang="en-IN" dirty="0">
                <a:solidFill>
                  <a:srgbClr val="0E4094"/>
                </a:solidFill>
                <a:latin typeface="SamsungOne 600C" panose="020B0706030303020204" pitchFamily="34" charset="0"/>
                <a:ea typeface="SamsungOne 600C" panose="020B0706030303020204" pitchFamily="34" charset="0"/>
              </a:rPr>
              <a:t>Department: AIT - CSE</a:t>
            </a:r>
          </a:p>
        </p:txBody>
      </p:sp>
      <p:sp>
        <p:nvSpPr>
          <p:cNvPr id="28" name="TextBox 27"/>
          <p:cNvSpPr txBox="1"/>
          <p:nvPr/>
        </p:nvSpPr>
        <p:spPr>
          <a:xfrm>
            <a:off x="9672917" y="6174077"/>
            <a:ext cx="2519081" cy="400110"/>
          </a:xfrm>
          <a:prstGeom prst="rect">
            <a:avLst/>
          </a:prstGeom>
          <a:noFill/>
        </p:spPr>
        <p:txBody>
          <a:bodyPr wrap="square" rtlCol="0" anchor="ctr">
            <a:spAutoFit/>
          </a:bodyPr>
          <a:lstStyle/>
          <a:p>
            <a:r>
              <a:rPr lang="en-IN" sz="2000" dirty="0">
                <a:latin typeface="SamsungOne 600C" panose="020B0706030303020204" pitchFamily="34" charset="0"/>
                <a:ea typeface="SamsungOne 600C" panose="020B0706030303020204" pitchFamily="34" charset="0"/>
              </a:rPr>
              <a:t>Date: 27 March 2023</a:t>
            </a:r>
            <a:endParaRPr lang="en-US" sz="2000" dirty="0">
              <a:solidFill>
                <a:schemeClr val="bg1">
                  <a:lumMod val="50000"/>
                </a:schemeClr>
              </a:solidFill>
              <a:latin typeface="SamsungOne 600C" panose="020B0706030303020204" pitchFamily="34" charset="0"/>
              <a:ea typeface="SamsungOne 600C" panose="020B0706030303020204" pitchFamily="34" charset="0"/>
            </a:endParaRPr>
          </a:p>
        </p:txBody>
      </p:sp>
      <p:pic>
        <p:nvPicPr>
          <p:cNvPr id="33" name="Picture 32"/>
          <p:cNvPicPr>
            <a:picLocks noChangeAspect="1"/>
          </p:cNvPicPr>
          <p:nvPr/>
        </p:nvPicPr>
        <p:blipFill rotWithShape="1">
          <a:blip r:embed="rId3"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34" name="TextBox 33"/>
          <p:cNvSpPr txBox="1"/>
          <p:nvPr/>
        </p:nvSpPr>
        <p:spPr>
          <a:xfrm>
            <a:off x="1370486" y="1368128"/>
            <a:ext cx="9402182" cy="1323439"/>
          </a:xfrm>
          <a:prstGeom prst="rect">
            <a:avLst/>
          </a:prstGeom>
          <a:noFill/>
        </p:spPr>
        <p:txBody>
          <a:bodyPr wrap="square" rtlCol="0" anchor="ctr">
            <a:spAutoFit/>
          </a:bodyPr>
          <a:lstStyle/>
          <a:p>
            <a:pPr algn="ctr"/>
            <a:r>
              <a:rPr lang="en-IN" sz="4000" b="1" i="1" dirty="0">
                <a:latin typeface="SamsungOne 700" panose="020B0803030303020204" pitchFamily="34" charset="0"/>
                <a:ea typeface="SamsungOne 700" panose="020B0803030303020204" pitchFamily="34" charset="0"/>
              </a:rPr>
              <a:t>[ Explore &amp; Implement Image Augmentation Options]</a:t>
            </a:r>
          </a:p>
        </p:txBody>
      </p:sp>
      <p:sp>
        <p:nvSpPr>
          <p:cNvPr id="2" name="TextBox 1">
            <a:extLst>
              <a:ext uri="{FF2B5EF4-FFF2-40B4-BE49-F238E27FC236}">
                <a16:creationId xmlns:a16="http://schemas.microsoft.com/office/drawing/2014/main" id="{69A2A966-78F2-EC2F-C812-EAA0E3CFCE4A}"/>
              </a:ext>
            </a:extLst>
          </p:cNvPr>
          <p:cNvSpPr txBox="1"/>
          <p:nvPr/>
        </p:nvSpPr>
        <p:spPr>
          <a:xfrm>
            <a:off x="4661647" y="2690326"/>
            <a:ext cx="28687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Worklet ID: RSG32CU</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5069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381898" y="1293180"/>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Augmentation techniques applied include:</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381898" y="1977435"/>
            <a:ext cx="10789276" cy="557697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Flipping</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Laplacian Edge detection</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Rotation with 45 degree interval and 45 plus stacking</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Rotation with quad centers at 45 degree interval</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Horizontal Shifting from -100 to 100 with 50 pixel stacking and motion blur</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Vertical Shifting from -100 to 100 with 50 pixel stacking and motion blur</a:t>
            </a:r>
          </a:p>
          <a:p>
            <a:pPr algn="just">
              <a:lnSpc>
                <a:spcPct val="150000"/>
              </a:lnSpc>
            </a:pPr>
            <a:r>
              <a:rPr lang="en-US" sz="2000" dirty="0">
                <a:latin typeface="Times New Roman" panose="02020603050405020304" pitchFamily="18" charset="0"/>
                <a:cs typeface="Times New Roman" panose="02020603050405020304" pitchFamily="18" charset="0"/>
              </a:rPr>
              <a:t>Note: To increase the robustness of the model to pixel to pixel variations, we have applied blur filter before passing the image into Max Pooling layer. And as we are feeding the images sequentially, there is a high chance of overfitting, so, to mitigate that, we have performed heavy regularization using dropout layer with almost dropping 40 to 50 % neurons.</a:t>
            </a:r>
          </a:p>
          <a:p>
            <a:pPr marL="342900" indent="-34290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2050" name="Picture 2" descr="[animate output image]">
            <a:extLst>
              <a:ext uri="{FF2B5EF4-FFF2-40B4-BE49-F238E27FC236}">
                <a16:creationId xmlns:a16="http://schemas.microsoft.com/office/drawing/2014/main" id="{490D3BAB-FB98-10F0-C772-DAB8BCFF4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2602" y="1583163"/>
            <a:ext cx="2857500" cy="2857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5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381898" y="2050385"/>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Inducing lighting changes:</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381898" y="2843559"/>
            <a:ext cx="10789276" cy="2345322"/>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Lighting condition plays a major role for the model in the edge detection</a:t>
            </a:r>
          </a:p>
          <a:p>
            <a:pPr algn="just">
              <a:lnSpc>
                <a:spcPct val="150000"/>
              </a:lnSpc>
            </a:pPr>
            <a:r>
              <a:rPr lang="en-US" sz="2000" dirty="0">
                <a:latin typeface="Times New Roman" panose="02020603050405020304" pitchFamily="18" charset="0"/>
                <a:cs typeface="Times New Roman" panose="02020603050405020304" pitchFamily="18" charset="0"/>
              </a:rPr>
              <a:t>so, it is important to make sure that the model is invariant to various </a:t>
            </a:r>
          </a:p>
          <a:p>
            <a:pPr algn="just">
              <a:lnSpc>
                <a:spcPct val="150000"/>
              </a:lnSpc>
            </a:pPr>
            <a:r>
              <a:rPr lang="en-US" sz="2000" dirty="0">
                <a:latin typeface="Times New Roman" panose="02020603050405020304" pitchFamily="18" charset="0"/>
                <a:cs typeface="Times New Roman" panose="02020603050405020304" pitchFamily="18" charset="0"/>
              </a:rPr>
              <a:t>lightening conditions. By combining major lighting changes and inducing</a:t>
            </a:r>
          </a:p>
          <a:p>
            <a:pPr algn="just">
              <a:lnSpc>
                <a:spcPct val="150000"/>
              </a:lnSpc>
            </a:pPr>
            <a:r>
              <a:rPr lang="en-US" sz="2000" dirty="0">
                <a:latin typeface="Times New Roman" panose="02020603050405020304" pitchFamily="18" charset="0"/>
                <a:cs typeface="Times New Roman" panose="02020603050405020304" pitchFamily="18" charset="0"/>
              </a:rPr>
              <a:t>motion, we can get the effect of training the model on a video (sequential)</a:t>
            </a:r>
          </a:p>
          <a:p>
            <a:pPr algn="just">
              <a:lnSpc>
                <a:spcPct val="150000"/>
              </a:lnSpc>
            </a:pPr>
            <a:r>
              <a:rPr lang="en-US" sz="2000" dirty="0">
                <a:latin typeface="Times New Roman" panose="02020603050405020304" pitchFamily="18" charset="0"/>
                <a:cs typeface="Times New Roman" panose="02020603050405020304" pitchFamily="18" charset="0"/>
              </a:rPr>
              <a:t>rather than on static images.</a:t>
            </a:r>
          </a:p>
        </p:txBody>
      </p:sp>
      <p:pic>
        <p:nvPicPr>
          <p:cNvPr id="3076" name="Picture 4" descr="[animate output image]">
            <a:extLst>
              <a:ext uri="{FF2B5EF4-FFF2-40B4-BE49-F238E27FC236}">
                <a16:creationId xmlns:a16="http://schemas.microsoft.com/office/drawing/2014/main" id="{0C0DBEE7-F9FA-144C-6AE9-2DF66011A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388" y="2105120"/>
            <a:ext cx="3393714" cy="212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22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237966" y="1387403"/>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Developing techniques to check the invariance of the model</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237966" y="2155471"/>
            <a:ext cx="10789276" cy="960328"/>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As mentioned in the Preliminary discussion, it is important to get the impact of applying an augmentation in real-time due to following reasons: </a:t>
            </a:r>
          </a:p>
        </p:txBody>
      </p:sp>
      <p:sp>
        <p:nvSpPr>
          <p:cNvPr id="5" name="TextBox 4">
            <a:extLst>
              <a:ext uri="{FF2B5EF4-FFF2-40B4-BE49-F238E27FC236}">
                <a16:creationId xmlns:a16="http://schemas.microsoft.com/office/drawing/2014/main" id="{640B1BEC-F4FB-4B62-1B6B-E6D0A2340A5E}"/>
              </a:ext>
            </a:extLst>
          </p:cNvPr>
          <p:cNvSpPr txBox="1"/>
          <p:nvPr/>
        </p:nvSpPr>
        <p:spPr>
          <a:xfrm>
            <a:off x="591172" y="3124764"/>
            <a:ext cx="10789276" cy="498663"/>
          </a:xfrm>
          <a:prstGeom prst="rect">
            <a:avLst/>
          </a:prstGeom>
          <a:noFill/>
        </p:spPr>
        <p:txBody>
          <a:bodyPr wrap="square" rtlCol="0">
            <a:spAutoFit/>
          </a:bodyPr>
          <a:lstStyle/>
          <a:p>
            <a:pPr marL="457200" indent="-457200" algn="just">
              <a:lnSpc>
                <a:spcPct val="150000"/>
              </a:lnSpc>
              <a:buAutoNum type="arabicParenR"/>
            </a:pPr>
            <a:r>
              <a:rPr lang="en-US" sz="2000" dirty="0">
                <a:latin typeface="Times New Roman" panose="02020603050405020304" pitchFamily="18" charset="0"/>
                <a:cs typeface="Times New Roman" panose="02020603050405020304" pitchFamily="18" charset="0"/>
              </a:rPr>
              <a:t>Data generation time and memory writing.</a:t>
            </a:r>
          </a:p>
        </p:txBody>
      </p:sp>
      <p:sp>
        <p:nvSpPr>
          <p:cNvPr id="6" name="TextBox 5">
            <a:extLst>
              <a:ext uri="{FF2B5EF4-FFF2-40B4-BE49-F238E27FC236}">
                <a16:creationId xmlns:a16="http://schemas.microsoft.com/office/drawing/2014/main" id="{C9F0D157-42E6-5761-3707-2FF6FCDD620F}"/>
              </a:ext>
            </a:extLst>
          </p:cNvPr>
          <p:cNvSpPr txBox="1"/>
          <p:nvPr/>
        </p:nvSpPr>
        <p:spPr>
          <a:xfrm>
            <a:off x="600137" y="3707468"/>
            <a:ext cx="10789276" cy="960328"/>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2)    Model training time and wastage of computational resources.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9F0BBDA-F71F-D7B8-DDAA-1622AB0678EA}"/>
              </a:ext>
            </a:extLst>
          </p:cNvPr>
          <p:cNvSpPr txBox="1"/>
          <p:nvPr/>
        </p:nvSpPr>
        <p:spPr>
          <a:xfrm>
            <a:off x="588084" y="4322104"/>
            <a:ext cx="10789276" cy="960328"/>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3)    Wastage of human resources.</a:t>
            </a: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97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609600"/>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237966" y="1037778"/>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Developing techniques to check the invariance of the model</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237966" y="1563795"/>
            <a:ext cx="10789276" cy="498663"/>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So, to get the amount of invariant the model is to certain variations, we developed a method:</a:t>
            </a:r>
          </a:p>
        </p:txBody>
      </p:sp>
      <p:sp>
        <p:nvSpPr>
          <p:cNvPr id="5" name="TextBox 4">
            <a:extLst>
              <a:ext uri="{FF2B5EF4-FFF2-40B4-BE49-F238E27FC236}">
                <a16:creationId xmlns:a16="http://schemas.microsoft.com/office/drawing/2014/main" id="{640B1BEC-F4FB-4B62-1B6B-E6D0A2340A5E}"/>
              </a:ext>
            </a:extLst>
          </p:cNvPr>
          <p:cNvSpPr txBox="1"/>
          <p:nvPr/>
        </p:nvSpPr>
        <p:spPr>
          <a:xfrm>
            <a:off x="704131" y="2049838"/>
            <a:ext cx="10789276" cy="498663"/>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Step 1: Make a basic model and train it on the original data.</a:t>
            </a:r>
          </a:p>
        </p:txBody>
      </p:sp>
      <p:sp>
        <p:nvSpPr>
          <p:cNvPr id="8" name="TextBox 7">
            <a:extLst>
              <a:ext uri="{FF2B5EF4-FFF2-40B4-BE49-F238E27FC236}">
                <a16:creationId xmlns:a16="http://schemas.microsoft.com/office/drawing/2014/main" id="{387B0B47-05B5-9728-ABCA-DB33BB8C7904}"/>
              </a:ext>
            </a:extLst>
          </p:cNvPr>
          <p:cNvSpPr txBox="1"/>
          <p:nvPr/>
        </p:nvSpPr>
        <p:spPr>
          <a:xfrm>
            <a:off x="704132" y="2489110"/>
            <a:ext cx="10789276" cy="960328"/>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Step 2: After training the model, select some random number of images from the original data. These are the images which the model can predict perfectly.</a:t>
            </a:r>
          </a:p>
        </p:txBody>
      </p:sp>
      <p:sp>
        <p:nvSpPr>
          <p:cNvPr id="9" name="TextBox 8">
            <a:extLst>
              <a:ext uri="{FF2B5EF4-FFF2-40B4-BE49-F238E27FC236}">
                <a16:creationId xmlns:a16="http://schemas.microsoft.com/office/drawing/2014/main" id="{2E15865A-ABF3-7452-441A-B0CD8E127EE4}"/>
              </a:ext>
            </a:extLst>
          </p:cNvPr>
          <p:cNvSpPr txBox="1"/>
          <p:nvPr/>
        </p:nvSpPr>
        <p:spPr>
          <a:xfrm>
            <a:off x="701362" y="3390047"/>
            <a:ext cx="10789276" cy="960328"/>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Step 3: Generate the convolution map those images. This map contains the information of the features using which the model is classifying the above image.</a:t>
            </a:r>
          </a:p>
        </p:txBody>
      </p:sp>
      <p:sp>
        <p:nvSpPr>
          <p:cNvPr id="10" name="TextBox 9">
            <a:extLst>
              <a:ext uri="{FF2B5EF4-FFF2-40B4-BE49-F238E27FC236}">
                <a16:creationId xmlns:a16="http://schemas.microsoft.com/office/drawing/2014/main" id="{0F1569F7-C94F-A47E-450A-C233271F69BA}"/>
              </a:ext>
            </a:extLst>
          </p:cNvPr>
          <p:cNvSpPr txBox="1"/>
          <p:nvPr/>
        </p:nvSpPr>
        <p:spPr>
          <a:xfrm>
            <a:off x="746184" y="4376166"/>
            <a:ext cx="10789276" cy="1421992"/>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Step 4: Now, perform the augmentation technique on which you want to test on those random sample and generate the convolution map of those images. After that, apply the same augmentation technique on the convolution map of the original samples.</a:t>
            </a:r>
          </a:p>
        </p:txBody>
      </p:sp>
      <p:sp>
        <p:nvSpPr>
          <p:cNvPr id="13" name="TextBox 12">
            <a:extLst>
              <a:ext uri="{FF2B5EF4-FFF2-40B4-BE49-F238E27FC236}">
                <a16:creationId xmlns:a16="http://schemas.microsoft.com/office/drawing/2014/main" id="{5806AD5C-C8DD-4058-65F6-02997F2899CC}"/>
              </a:ext>
            </a:extLst>
          </p:cNvPr>
          <p:cNvSpPr txBox="1"/>
          <p:nvPr/>
        </p:nvSpPr>
        <p:spPr>
          <a:xfrm>
            <a:off x="701362" y="5734845"/>
            <a:ext cx="10789276" cy="960328"/>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Step 5: The amount of overlapping between the original convolutions and augmented convolutions will give us the invariant score of the model for that particular augmentation technique.</a:t>
            </a:r>
          </a:p>
        </p:txBody>
      </p:sp>
    </p:spTree>
    <p:extLst>
      <p:ext uri="{BB962C8B-B14F-4D97-AF65-F5344CB8AC3E}">
        <p14:creationId xmlns:p14="http://schemas.microsoft.com/office/powerpoint/2010/main" val="1283586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237966" y="1109497"/>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Developing techniques to check the invariance of the model</a:t>
            </a:r>
            <a:endParaRPr lang="en-IN" sz="2400" dirty="0">
              <a:latin typeface="Times New Roman" panose="02020603050405020304" pitchFamily="18" charset="0"/>
              <a:cs typeface="Times New Roman" panose="02020603050405020304" pitchFamily="18" charset="0"/>
            </a:endParaRPr>
          </a:p>
        </p:txBody>
      </p:sp>
      <p:pic>
        <p:nvPicPr>
          <p:cNvPr id="5122" name="Picture 2" descr="Deep learning free icon">
            <a:extLst>
              <a:ext uri="{FF2B5EF4-FFF2-40B4-BE49-F238E27FC236}">
                <a16:creationId xmlns:a16="http://schemas.microsoft.com/office/drawing/2014/main" id="{218BD852-5DC7-344C-81EC-078194D49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1" y="2431483"/>
            <a:ext cx="2698378" cy="269837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Dataset Icon Stock Illustrations – 470 Dataset Icon Stock Illustrations,  Vectors &amp; Clipart - Dreamstime">
            <a:extLst>
              <a:ext uri="{FF2B5EF4-FFF2-40B4-BE49-F238E27FC236}">
                <a16:creationId xmlns:a16="http://schemas.microsoft.com/office/drawing/2014/main" id="{7EA8A89A-61A0-F75C-31EB-E4648E8A9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412" y="1859095"/>
            <a:ext cx="3736717" cy="37367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A0865D-1ED0-773E-110D-F3A1AB8008F6}"/>
              </a:ext>
            </a:extLst>
          </p:cNvPr>
          <p:cNvSpPr txBox="1"/>
          <p:nvPr/>
        </p:nvSpPr>
        <p:spPr>
          <a:xfrm>
            <a:off x="7853083" y="5286838"/>
            <a:ext cx="995785" cy="461665"/>
          </a:xfrm>
          <a:prstGeom prst="rect">
            <a:avLst/>
          </a:prstGeom>
          <a:noFill/>
        </p:spPr>
        <p:txBody>
          <a:bodyPr wrap="none" rtlCol="0">
            <a:spAutoFit/>
          </a:bodyPr>
          <a:lstStyle/>
          <a:p>
            <a:r>
              <a:rPr lang="en-IN" sz="2400" dirty="0"/>
              <a:t>Model</a:t>
            </a:r>
          </a:p>
        </p:txBody>
      </p:sp>
      <p:sp>
        <p:nvSpPr>
          <p:cNvPr id="9" name="Arrow: Right 8">
            <a:extLst>
              <a:ext uri="{FF2B5EF4-FFF2-40B4-BE49-F238E27FC236}">
                <a16:creationId xmlns:a16="http://schemas.microsoft.com/office/drawing/2014/main" id="{E65D1728-AB94-A697-DE48-8012C7688DBF}"/>
              </a:ext>
            </a:extLst>
          </p:cNvPr>
          <p:cNvSpPr/>
          <p:nvPr/>
        </p:nvSpPr>
        <p:spPr>
          <a:xfrm>
            <a:off x="5100486" y="3594847"/>
            <a:ext cx="1264023" cy="259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D264110-9D8C-B495-8DBA-1852E9BD0B6C}"/>
              </a:ext>
            </a:extLst>
          </p:cNvPr>
          <p:cNvSpPr txBox="1"/>
          <p:nvPr/>
        </p:nvSpPr>
        <p:spPr>
          <a:xfrm>
            <a:off x="5050481" y="3102154"/>
            <a:ext cx="1173976" cy="461665"/>
          </a:xfrm>
          <a:prstGeom prst="rect">
            <a:avLst/>
          </a:prstGeom>
          <a:noFill/>
        </p:spPr>
        <p:txBody>
          <a:bodyPr wrap="none" rtlCol="0">
            <a:spAutoFit/>
          </a:bodyPr>
          <a:lstStyle/>
          <a:p>
            <a:r>
              <a:rPr lang="en-IN" sz="2400" dirty="0"/>
              <a:t>Training</a:t>
            </a:r>
            <a:endParaRPr lang="en-IN" dirty="0"/>
          </a:p>
        </p:txBody>
      </p:sp>
      <p:sp>
        <p:nvSpPr>
          <p:cNvPr id="13" name="TextBox 12">
            <a:extLst>
              <a:ext uri="{FF2B5EF4-FFF2-40B4-BE49-F238E27FC236}">
                <a16:creationId xmlns:a16="http://schemas.microsoft.com/office/drawing/2014/main" id="{D296B08F-0C11-D190-E6CA-DD2734E0583A}"/>
              </a:ext>
            </a:extLst>
          </p:cNvPr>
          <p:cNvSpPr txBox="1"/>
          <p:nvPr/>
        </p:nvSpPr>
        <p:spPr>
          <a:xfrm flipH="1">
            <a:off x="511884" y="1859095"/>
            <a:ext cx="1164516" cy="461665"/>
          </a:xfrm>
          <a:prstGeom prst="rect">
            <a:avLst/>
          </a:prstGeom>
          <a:noFill/>
        </p:spPr>
        <p:txBody>
          <a:bodyPr wrap="square" rtlCol="0">
            <a:spAutoFit/>
          </a:bodyPr>
          <a:lstStyle/>
          <a:p>
            <a:r>
              <a:rPr lang="en-IN" sz="2400" dirty="0"/>
              <a:t>Step 1:</a:t>
            </a:r>
          </a:p>
        </p:txBody>
      </p:sp>
    </p:spTree>
    <p:extLst>
      <p:ext uri="{BB962C8B-B14F-4D97-AF65-F5344CB8AC3E}">
        <p14:creationId xmlns:p14="http://schemas.microsoft.com/office/powerpoint/2010/main" val="215579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8"/>
                                        </p:tgtEl>
                                        <p:attrNameLst>
                                          <p:attrName>style.visibility</p:attrName>
                                        </p:attrNameLst>
                                      </p:cBhvr>
                                      <p:to>
                                        <p:strVal val="visible"/>
                                      </p:to>
                                    </p:set>
                                    <p:animEffect transition="in" filter="fade">
                                      <p:cBhvr>
                                        <p:cTn id="7" dur="500"/>
                                        <p:tgtEl>
                                          <p:spTgt spid="51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fade">
                                      <p:cBhvr>
                                        <p:cTn id="20" dur="500"/>
                                        <p:tgtEl>
                                          <p:spTgt spid="51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237966" y="1109497"/>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Developing techniques to check the invariance of the model</a:t>
            </a:r>
            <a:endParaRPr lang="en-IN" sz="2400" dirty="0">
              <a:latin typeface="Times New Roman" panose="02020603050405020304" pitchFamily="18" charset="0"/>
              <a:cs typeface="Times New Roman" panose="02020603050405020304" pitchFamily="18" charset="0"/>
            </a:endParaRPr>
          </a:p>
        </p:txBody>
      </p:sp>
      <p:pic>
        <p:nvPicPr>
          <p:cNvPr id="5122" name="Picture 2" descr="Deep learning free icon">
            <a:extLst>
              <a:ext uri="{FF2B5EF4-FFF2-40B4-BE49-F238E27FC236}">
                <a16:creationId xmlns:a16="http://schemas.microsoft.com/office/drawing/2014/main" id="{218BD852-5DC7-344C-81EC-078194D49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811" y="2467341"/>
            <a:ext cx="2698378" cy="26983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A0865D-1ED0-773E-110D-F3A1AB8008F6}"/>
              </a:ext>
            </a:extLst>
          </p:cNvPr>
          <p:cNvSpPr txBox="1"/>
          <p:nvPr/>
        </p:nvSpPr>
        <p:spPr>
          <a:xfrm>
            <a:off x="5522259" y="5286838"/>
            <a:ext cx="995785" cy="461665"/>
          </a:xfrm>
          <a:prstGeom prst="rect">
            <a:avLst/>
          </a:prstGeom>
          <a:noFill/>
        </p:spPr>
        <p:txBody>
          <a:bodyPr wrap="none" rtlCol="0">
            <a:spAutoFit/>
          </a:bodyPr>
          <a:lstStyle/>
          <a:p>
            <a:r>
              <a:rPr lang="en-IN" sz="2400" dirty="0"/>
              <a:t>Model</a:t>
            </a:r>
          </a:p>
        </p:txBody>
      </p:sp>
      <p:sp>
        <p:nvSpPr>
          <p:cNvPr id="13" name="TextBox 12">
            <a:extLst>
              <a:ext uri="{FF2B5EF4-FFF2-40B4-BE49-F238E27FC236}">
                <a16:creationId xmlns:a16="http://schemas.microsoft.com/office/drawing/2014/main" id="{D296B08F-0C11-D190-E6CA-DD2734E0583A}"/>
              </a:ext>
            </a:extLst>
          </p:cNvPr>
          <p:cNvSpPr txBox="1"/>
          <p:nvPr/>
        </p:nvSpPr>
        <p:spPr>
          <a:xfrm flipH="1">
            <a:off x="511884" y="1859095"/>
            <a:ext cx="1164516" cy="461665"/>
          </a:xfrm>
          <a:prstGeom prst="rect">
            <a:avLst/>
          </a:prstGeom>
          <a:noFill/>
        </p:spPr>
        <p:txBody>
          <a:bodyPr wrap="square" rtlCol="0">
            <a:spAutoFit/>
          </a:bodyPr>
          <a:lstStyle/>
          <a:p>
            <a:r>
              <a:rPr lang="en-IN" sz="2400" dirty="0"/>
              <a:t>Step 2:</a:t>
            </a:r>
          </a:p>
        </p:txBody>
      </p:sp>
      <p:pic>
        <p:nvPicPr>
          <p:cNvPr id="5" name="Picture 4">
            <a:extLst>
              <a:ext uri="{FF2B5EF4-FFF2-40B4-BE49-F238E27FC236}">
                <a16:creationId xmlns:a16="http://schemas.microsoft.com/office/drawing/2014/main" id="{AC3132AC-339C-C219-07D4-4DC512929FFC}"/>
              </a:ext>
            </a:extLst>
          </p:cNvPr>
          <p:cNvPicPr>
            <a:picLocks noChangeAspect="1"/>
          </p:cNvPicPr>
          <p:nvPr/>
        </p:nvPicPr>
        <p:blipFill>
          <a:blip r:embed="rId4"/>
          <a:stretch>
            <a:fillRect/>
          </a:stretch>
        </p:blipFill>
        <p:spPr>
          <a:xfrm>
            <a:off x="808516" y="2536530"/>
            <a:ext cx="2465628" cy="2460291"/>
          </a:xfrm>
          <a:prstGeom prst="rect">
            <a:avLst/>
          </a:prstGeom>
        </p:spPr>
      </p:pic>
      <p:sp>
        <p:nvSpPr>
          <p:cNvPr id="6" name="TextBox 5">
            <a:extLst>
              <a:ext uri="{FF2B5EF4-FFF2-40B4-BE49-F238E27FC236}">
                <a16:creationId xmlns:a16="http://schemas.microsoft.com/office/drawing/2014/main" id="{DCCF165D-124A-FE9B-0D2B-1641B0CA94DD}"/>
              </a:ext>
            </a:extLst>
          </p:cNvPr>
          <p:cNvSpPr txBox="1"/>
          <p:nvPr/>
        </p:nvSpPr>
        <p:spPr>
          <a:xfrm>
            <a:off x="202301" y="5212591"/>
            <a:ext cx="3678058" cy="461665"/>
          </a:xfrm>
          <a:prstGeom prst="rect">
            <a:avLst/>
          </a:prstGeom>
          <a:noFill/>
        </p:spPr>
        <p:txBody>
          <a:bodyPr wrap="none" rtlCol="0">
            <a:spAutoFit/>
          </a:bodyPr>
          <a:lstStyle/>
          <a:p>
            <a:r>
              <a:rPr lang="en-IN" sz="2400" dirty="0"/>
              <a:t>Image from Training dataset</a:t>
            </a:r>
          </a:p>
        </p:txBody>
      </p:sp>
      <p:sp>
        <p:nvSpPr>
          <p:cNvPr id="7" name="Arrow: Right 6">
            <a:extLst>
              <a:ext uri="{FF2B5EF4-FFF2-40B4-BE49-F238E27FC236}">
                <a16:creationId xmlns:a16="http://schemas.microsoft.com/office/drawing/2014/main" id="{125F8D04-07D8-A120-995A-D3D27F70A9B0}"/>
              </a:ext>
            </a:extLst>
          </p:cNvPr>
          <p:cNvSpPr/>
          <p:nvPr/>
        </p:nvSpPr>
        <p:spPr>
          <a:xfrm>
            <a:off x="3424518" y="3594847"/>
            <a:ext cx="1255059" cy="242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19B0489B-6C8C-05DC-B719-7E6EE75AEBA6}"/>
              </a:ext>
            </a:extLst>
          </p:cNvPr>
          <p:cNvSpPr/>
          <p:nvPr/>
        </p:nvSpPr>
        <p:spPr>
          <a:xfrm>
            <a:off x="7691717" y="3594847"/>
            <a:ext cx="1255059" cy="242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0ADCF7B3-C8AB-E227-B70B-E53586DB5314}"/>
              </a:ext>
            </a:extLst>
          </p:cNvPr>
          <p:cNvSpPr txBox="1"/>
          <p:nvPr/>
        </p:nvSpPr>
        <p:spPr>
          <a:xfrm>
            <a:off x="9574305" y="3496234"/>
            <a:ext cx="1040221" cy="523220"/>
          </a:xfrm>
          <a:prstGeom prst="rect">
            <a:avLst/>
          </a:prstGeom>
          <a:noFill/>
        </p:spPr>
        <p:txBody>
          <a:bodyPr wrap="none" rtlCol="0">
            <a:spAutoFit/>
          </a:bodyPr>
          <a:lstStyle/>
          <a:p>
            <a:r>
              <a:rPr lang="en-IN" sz="2800" dirty="0"/>
              <a:t>“CAT”</a:t>
            </a:r>
          </a:p>
        </p:txBody>
      </p:sp>
    </p:spTree>
    <p:extLst>
      <p:ext uri="{BB962C8B-B14F-4D97-AF65-F5344CB8AC3E}">
        <p14:creationId xmlns:p14="http://schemas.microsoft.com/office/powerpoint/2010/main" val="412548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fade">
                                      <p:cBhvr>
                                        <p:cTn id="20" dur="500"/>
                                        <p:tgtEl>
                                          <p:spTgt spid="51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animBg="1"/>
      <p:bldP spid="15"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237966" y="1109497"/>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Developing techniques to check the invariance of the model</a:t>
            </a:r>
            <a:endParaRPr lang="en-IN" sz="2400" dirty="0">
              <a:latin typeface="Times New Roman" panose="02020603050405020304" pitchFamily="18" charset="0"/>
              <a:cs typeface="Times New Roman" panose="02020603050405020304" pitchFamily="18" charset="0"/>
            </a:endParaRPr>
          </a:p>
        </p:txBody>
      </p:sp>
      <p:pic>
        <p:nvPicPr>
          <p:cNvPr id="5122" name="Picture 2" descr="Deep learning free icon">
            <a:extLst>
              <a:ext uri="{FF2B5EF4-FFF2-40B4-BE49-F238E27FC236}">
                <a16:creationId xmlns:a16="http://schemas.microsoft.com/office/drawing/2014/main" id="{218BD852-5DC7-344C-81EC-078194D49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4413" y="5328334"/>
            <a:ext cx="1187824" cy="11878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A0865D-1ED0-773E-110D-F3A1AB8008F6}"/>
              </a:ext>
            </a:extLst>
          </p:cNvPr>
          <p:cNvSpPr txBox="1"/>
          <p:nvPr/>
        </p:nvSpPr>
        <p:spPr>
          <a:xfrm>
            <a:off x="5603075" y="6456558"/>
            <a:ext cx="793807" cy="369332"/>
          </a:xfrm>
          <a:prstGeom prst="rect">
            <a:avLst/>
          </a:prstGeom>
          <a:noFill/>
        </p:spPr>
        <p:txBody>
          <a:bodyPr wrap="none" rtlCol="0">
            <a:spAutoFit/>
          </a:bodyPr>
          <a:lstStyle/>
          <a:p>
            <a:r>
              <a:rPr lang="en-IN" dirty="0"/>
              <a:t>Model</a:t>
            </a:r>
          </a:p>
        </p:txBody>
      </p:sp>
      <p:sp>
        <p:nvSpPr>
          <p:cNvPr id="13" name="TextBox 12">
            <a:extLst>
              <a:ext uri="{FF2B5EF4-FFF2-40B4-BE49-F238E27FC236}">
                <a16:creationId xmlns:a16="http://schemas.microsoft.com/office/drawing/2014/main" id="{D296B08F-0C11-D190-E6CA-DD2734E0583A}"/>
              </a:ext>
            </a:extLst>
          </p:cNvPr>
          <p:cNvSpPr txBox="1"/>
          <p:nvPr/>
        </p:nvSpPr>
        <p:spPr>
          <a:xfrm flipH="1">
            <a:off x="511884" y="1859095"/>
            <a:ext cx="1164516" cy="461665"/>
          </a:xfrm>
          <a:prstGeom prst="rect">
            <a:avLst/>
          </a:prstGeom>
          <a:noFill/>
        </p:spPr>
        <p:txBody>
          <a:bodyPr wrap="square" rtlCol="0">
            <a:spAutoFit/>
          </a:bodyPr>
          <a:lstStyle/>
          <a:p>
            <a:r>
              <a:rPr lang="en-IN" sz="2400" dirty="0"/>
              <a:t>Step 3:</a:t>
            </a:r>
          </a:p>
        </p:txBody>
      </p:sp>
      <p:pic>
        <p:nvPicPr>
          <p:cNvPr id="5" name="Picture 4">
            <a:extLst>
              <a:ext uri="{FF2B5EF4-FFF2-40B4-BE49-F238E27FC236}">
                <a16:creationId xmlns:a16="http://schemas.microsoft.com/office/drawing/2014/main" id="{AC3132AC-339C-C219-07D4-4DC512929FFC}"/>
              </a:ext>
            </a:extLst>
          </p:cNvPr>
          <p:cNvPicPr>
            <a:picLocks noChangeAspect="1"/>
          </p:cNvPicPr>
          <p:nvPr/>
        </p:nvPicPr>
        <p:blipFill>
          <a:blip r:embed="rId4"/>
          <a:stretch>
            <a:fillRect/>
          </a:stretch>
        </p:blipFill>
        <p:spPr>
          <a:xfrm>
            <a:off x="808516" y="2536530"/>
            <a:ext cx="2465628" cy="2460291"/>
          </a:xfrm>
          <a:prstGeom prst="rect">
            <a:avLst/>
          </a:prstGeom>
        </p:spPr>
      </p:pic>
      <p:sp>
        <p:nvSpPr>
          <p:cNvPr id="6" name="TextBox 5">
            <a:extLst>
              <a:ext uri="{FF2B5EF4-FFF2-40B4-BE49-F238E27FC236}">
                <a16:creationId xmlns:a16="http://schemas.microsoft.com/office/drawing/2014/main" id="{DCCF165D-124A-FE9B-0D2B-1641B0CA94DD}"/>
              </a:ext>
            </a:extLst>
          </p:cNvPr>
          <p:cNvSpPr txBox="1"/>
          <p:nvPr/>
        </p:nvSpPr>
        <p:spPr>
          <a:xfrm>
            <a:off x="202301" y="5212591"/>
            <a:ext cx="3678058" cy="461665"/>
          </a:xfrm>
          <a:prstGeom prst="rect">
            <a:avLst/>
          </a:prstGeom>
          <a:noFill/>
        </p:spPr>
        <p:txBody>
          <a:bodyPr wrap="none" rtlCol="0">
            <a:spAutoFit/>
          </a:bodyPr>
          <a:lstStyle/>
          <a:p>
            <a:r>
              <a:rPr lang="en-IN" sz="2400" dirty="0"/>
              <a:t>Image from Training dataset</a:t>
            </a:r>
          </a:p>
        </p:txBody>
      </p:sp>
      <p:sp>
        <p:nvSpPr>
          <p:cNvPr id="15" name="Arrow: Right 14">
            <a:extLst>
              <a:ext uri="{FF2B5EF4-FFF2-40B4-BE49-F238E27FC236}">
                <a16:creationId xmlns:a16="http://schemas.microsoft.com/office/drawing/2014/main" id="{19B0489B-6C8C-05DC-B719-7E6EE75AEBA6}"/>
              </a:ext>
            </a:extLst>
          </p:cNvPr>
          <p:cNvSpPr/>
          <p:nvPr/>
        </p:nvSpPr>
        <p:spPr>
          <a:xfrm>
            <a:off x="7691717" y="3594847"/>
            <a:ext cx="1255059" cy="242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0ADCF7B3-C8AB-E227-B70B-E53586DB5314}"/>
              </a:ext>
            </a:extLst>
          </p:cNvPr>
          <p:cNvSpPr txBox="1"/>
          <p:nvPr/>
        </p:nvSpPr>
        <p:spPr>
          <a:xfrm>
            <a:off x="9574305" y="3496234"/>
            <a:ext cx="1040221" cy="523220"/>
          </a:xfrm>
          <a:prstGeom prst="rect">
            <a:avLst/>
          </a:prstGeom>
          <a:noFill/>
        </p:spPr>
        <p:txBody>
          <a:bodyPr wrap="none" rtlCol="0">
            <a:spAutoFit/>
          </a:bodyPr>
          <a:lstStyle/>
          <a:p>
            <a:r>
              <a:rPr lang="en-IN" sz="2800" dirty="0"/>
              <a:t>“CAT”</a:t>
            </a:r>
          </a:p>
        </p:txBody>
      </p:sp>
      <p:pic>
        <p:nvPicPr>
          <p:cNvPr id="9" name="Picture 8">
            <a:extLst>
              <a:ext uri="{FF2B5EF4-FFF2-40B4-BE49-F238E27FC236}">
                <a16:creationId xmlns:a16="http://schemas.microsoft.com/office/drawing/2014/main" id="{174888B2-9DAF-C7FD-8A3D-3665267169B7}"/>
              </a:ext>
            </a:extLst>
          </p:cNvPr>
          <p:cNvPicPr>
            <a:picLocks noChangeAspect="1"/>
          </p:cNvPicPr>
          <p:nvPr/>
        </p:nvPicPr>
        <p:blipFill>
          <a:blip r:embed="rId5"/>
          <a:stretch>
            <a:fillRect/>
          </a:stretch>
        </p:blipFill>
        <p:spPr>
          <a:xfrm>
            <a:off x="4865596" y="1902447"/>
            <a:ext cx="2268761" cy="2244522"/>
          </a:xfrm>
          <a:prstGeom prst="rect">
            <a:avLst/>
          </a:prstGeom>
        </p:spPr>
      </p:pic>
      <p:sp>
        <p:nvSpPr>
          <p:cNvPr id="18" name="Arrow: Right 17">
            <a:extLst>
              <a:ext uri="{FF2B5EF4-FFF2-40B4-BE49-F238E27FC236}">
                <a16:creationId xmlns:a16="http://schemas.microsoft.com/office/drawing/2014/main" id="{FC6D1ECC-434A-3831-F377-AA21551DF606}"/>
              </a:ext>
            </a:extLst>
          </p:cNvPr>
          <p:cNvSpPr/>
          <p:nvPr/>
        </p:nvSpPr>
        <p:spPr>
          <a:xfrm rot="1994614">
            <a:off x="3760782" y="5060825"/>
            <a:ext cx="1255059" cy="242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Right 18">
            <a:extLst>
              <a:ext uri="{FF2B5EF4-FFF2-40B4-BE49-F238E27FC236}">
                <a16:creationId xmlns:a16="http://schemas.microsoft.com/office/drawing/2014/main" id="{05491350-3FD0-81C8-2953-B6D4AC994885}"/>
              </a:ext>
            </a:extLst>
          </p:cNvPr>
          <p:cNvSpPr/>
          <p:nvPr/>
        </p:nvSpPr>
        <p:spPr>
          <a:xfrm rot="16200000">
            <a:off x="5624561" y="5009651"/>
            <a:ext cx="627530" cy="171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D7C0434B-13AB-2216-B31C-59A6C2365F88}"/>
              </a:ext>
            </a:extLst>
          </p:cNvPr>
          <p:cNvSpPr txBox="1"/>
          <p:nvPr/>
        </p:nvSpPr>
        <p:spPr>
          <a:xfrm>
            <a:off x="6396882" y="4659477"/>
            <a:ext cx="3057184" cy="369332"/>
          </a:xfrm>
          <a:prstGeom prst="rect">
            <a:avLst/>
          </a:prstGeom>
          <a:noFill/>
        </p:spPr>
        <p:txBody>
          <a:bodyPr wrap="none" rtlCol="0">
            <a:spAutoFit/>
          </a:bodyPr>
          <a:lstStyle/>
          <a:p>
            <a:r>
              <a:rPr lang="en-IN" dirty="0"/>
              <a:t>Features learned by the model</a:t>
            </a:r>
          </a:p>
        </p:txBody>
      </p:sp>
      <p:sp>
        <p:nvSpPr>
          <p:cNvPr id="21" name="TextBox 20">
            <a:extLst>
              <a:ext uri="{FF2B5EF4-FFF2-40B4-BE49-F238E27FC236}">
                <a16:creationId xmlns:a16="http://schemas.microsoft.com/office/drawing/2014/main" id="{D1965FF6-AC69-ED4E-642F-548FC4406EEA}"/>
              </a:ext>
            </a:extLst>
          </p:cNvPr>
          <p:cNvSpPr txBox="1"/>
          <p:nvPr/>
        </p:nvSpPr>
        <p:spPr>
          <a:xfrm>
            <a:off x="5058289" y="4186517"/>
            <a:ext cx="1739900" cy="369332"/>
          </a:xfrm>
          <a:prstGeom prst="rect">
            <a:avLst/>
          </a:prstGeom>
          <a:noFill/>
        </p:spPr>
        <p:txBody>
          <a:bodyPr wrap="none" rtlCol="0">
            <a:spAutoFit/>
          </a:bodyPr>
          <a:lstStyle/>
          <a:p>
            <a:r>
              <a:rPr lang="en-IN" dirty="0"/>
              <a:t>Original features</a:t>
            </a:r>
          </a:p>
        </p:txBody>
      </p:sp>
    </p:spTree>
    <p:extLst>
      <p:ext uri="{BB962C8B-B14F-4D97-AF65-F5344CB8AC3E}">
        <p14:creationId xmlns:p14="http://schemas.microsoft.com/office/powerpoint/2010/main" val="5799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500"/>
                                        <p:tgtEl>
                                          <p:spTgt spid="51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16" grpId="0"/>
      <p:bldP spid="18" grpId="0" animBg="1"/>
      <p:bldP spid="19" grpId="0" animBg="1"/>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237966" y="1109497"/>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Developing techniques to check the invariance of the model</a:t>
            </a:r>
            <a:endParaRPr lang="en-IN" sz="2400" dirty="0">
              <a:latin typeface="Times New Roman" panose="02020603050405020304" pitchFamily="18" charset="0"/>
              <a:cs typeface="Times New Roman" panose="02020603050405020304" pitchFamily="18" charset="0"/>
            </a:endParaRPr>
          </a:p>
        </p:txBody>
      </p:sp>
      <p:pic>
        <p:nvPicPr>
          <p:cNvPr id="5122" name="Picture 2" descr="Deep learning free icon">
            <a:extLst>
              <a:ext uri="{FF2B5EF4-FFF2-40B4-BE49-F238E27FC236}">
                <a16:creationId xmlns:a16="http://schemas.microsoft.com/office/drawing/2014/main" id="{218BD852-5DC7-344C-81EC-078194D49D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4413" y="5328334"/>
            <a:ext cx="1187824" cy="11878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A0865D-1ED0-773E-110D-F3A1AB8008F6}"/>
              </a:ext>
            </a:extLst>
          </p:cNvPr>
          <p:cNvSpPr txBox="1"/>
          <p:nvPr/>
        </p:nvSpPr>
        <p:spPr>
          <a:xfrm>
            <a:off x="5603075" y="6456558"/>
            <a:ext cx="793807" cy="369332"/>
          </a:xfrm>
          <a:prstGeom prst="rect">
            <a:avLst/>
          </a:prstGeom>
          <a:noFill/>
        </p:spPr>
        <p:txBody>
          <a:bodyPr wrap="none" rtlCol="0">
            <a:spAutoFit/>
          </a:bodyPr>
          <a:lstStyle/>
          <a:p>
            <a:r>
              <a:rPr lang="en-IN" dirty="0"/>
              <a:t>Model</a:t>
            </a:r>
          </a:p>
        </p:txBody>
      </p:sp>
      <p:sp>
        <p:nvSpPr>
          <p:cNvPr id="13" name="TextBox 12">
            <a:extLst>
              <a:ext uri="{FF2B5EF4-FFF2-40B4-BE49-F238E27FC236}">
                <a16:creationId xmlns:a16="http://schemas.microsoft.com/office/drawing/2014/main" id="{D296B08F-0C11-D190-E6CA-DD2734E0583A}"/>
              </a:ext>
            </a:extLst>
          </p:cNvPr>
          <p:cNvSpPr txBox="1"/>
          <p:nvPr/>
        </p:nvSpPr>
        <p:spPr>
          <a:xfrm flipH="1">
            <a:off x="511884" y="1859095"/>
            <a:ext cx="1164516" cy="461665"/>
          </a:xfrm>
          <a:prstGeom prst="rect">
            <a:avLst/>
          </a:prstGeom>
          <a:noFill/>
        </p:spPr>
        <p:txBody>
          <a:bodyPr wrap="square" rtlCol="0">
            <a:spAutoFit/>
          </a:bodyPr>
          <a:lstStyle/>
          <a:p>
            <a:r>
              <a:rPr lang="en-IN" sz="2400" dirty="0"/>
              <a:t>Step 4:</a:t>
            </a:r>
          </a:p>
        </p:txBody>
      </p:sp>
      <p:sp>
        <p:nvSpPr>
          <p:cNvPr id="6" name="TextBox 5">
            <a:extLst>
              <a:ext uri="{FF2B5EF4-FFF2-40B4-BE49-F238E27FC236}">
                <a16:creationId xmlns:a16="http://schemas.microsoft.com/office/drawing/2014/main" id="{DCCF165D-124A-FE9B-0D2B-1641B0CA94DD}"/>
              </a:ext>
            </a:extLst>
          </p:cNvPr>
          <p:cNvSpPr txBox="1"/>
          <p:nvPr/>
        </p:nvSpPr>
        <p:spPr>
          <a:xfrm>
            <a:off x="479219" y="5048660"/>
            <a:ext cx="3030958" cy="830997"/>
          </a:xfrm>
          <a:prstGeom prst="rect">
            <a:avLst/>
          </a:prstGeom>
          <a:noFill/>
        </p:spPr>
        <p:txBody>
          <a:bodyPr wrap="none" rtlCol="0">
            <a:spAutoFit/>
          </a:bodyPr>
          <a:lstStyle/>
          <a:p>
            <a:pPr algn="ctr"/>
            <a:r>
              <a:rPr lang="en-IN" sz="2400" dirty="0"/>
              <a:t>45 degree Augmented </a:t>
            </a:r>
          </a:p>
          <a:p>
            <a:pPr algn="ctr"/>
            <a:r>
              <a:rPr lang="en-IN" sz="2400" dirty="0"/>
              <a:t>Image</a:t>
            </a:r>
          </a:p>
        </p:txBody>
      </p:sp>
      <p:sp>
        <p:nvSpPr>
          <p:cNvPr id="15" name="Arrow: Right 14">
            <a:extLst>
              <a:ext uri="{FF2B5EF4-FFF2-40B4-BE49-F238E27FC236}">
                <a16:creationId xmlns:a16="http://schemas.microsoft.com/office/drawing/2014/main" id="{19B0489B-6C8C-05DC-B719-7E6EE75AEBA6}"/>
              </a:ext>
            </a:extLst>
          </p:cNvPr>
          <p:cNvSpPr/>
          <p:nvPr/>
        </p:nvSpPr>
        <p:spPr>
          <a:xfrm>
            <a:off x="7964893" y="3206513"/>
            <a:ext cx="1255059" cy="242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0ADCF7B3-C8AB-E227-B70B-E53586DB5314}"/>
              </a:ext>
            </a:extLst>
          </p:cNvPr>
          <p:cNvSpPr txBox="1"/>
          <p:nvPr/>
        </p:nvSpPr>
        <p:spPr>
          <a:xfrm>
            <a:off x="9574305" y="3182469"/>
            <a:ext cx="1040221" cy="523220"/>
          </a:xfrm>
          <a:prstGeom prst="rect">
            <a:avLst/>
          </a:prstGeom>
          <a:noFill/>
        </p:spPr>
        <p:txBody>
          <a:bodyPr wrap="none" rtlCol="0">
            <a:spAutoFit/>
          </a:bodyPr>
          <a:lstStyle/>
          <a:p>
            <a:r>
              <a:rPr lang="en-IN" sz="2800" dirty="0"/>
              <a:t>“CAT”</a:t>
            </a:r>
          </a:p>
        </p:txBody>
      </p:sp>
      <p:sp>
        <p:nvSpPr>
          <p:cNvPr id="18" name="Arrow: Right 17">
            <a:extLst>
              <a:ext uri="{FF2B5EF4-FFF2-40B4-BE49-F238E27FC236}">
                <a16:creationId xmlns:a16="http://schemas.microsoft.com/office/drawing/2014/main" id="{FC6D1ECC-434A-3831-F377-AA21551DF606}"/>
              </a:ext>
            </a:extLst>
          </p:cNvPr>
          <p:cNvSpPr/>
          <p:nvPr/>
        </p:nvSpPr>
        <p:spPr>
          <a:xfrm rot="1994614">
            <a:off x="3753110" y="5153717"/>
            <a:ext cx="1255059" cy="242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Arrow: Right 18">
            <a:extLst>
              <a:ext uri="{FF2B5EF4-FFF2-40B4-BE49-F238E27FC236}">
                <a16:creationId xmlns:a16="http://schemas.microsoft.com/office/drawing/2014/main" id="{05491350-3FD0-81C8-2953-B6D4AC994885}"/>
              </a:ext>
            </a:extLst>
          </p:cNvPr>
          <p:cNvSpPr/>
          <p:nvPr/>
        </p:nvSpPr>
        <p:spPr>
          <a:xfrm rot="16200000">
            <a:off x="5624561" y="5009651"/>
            <a:ext cx="627530" cy="171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extBox 19">
            <a:extLst>
              <a:ext uri="{FF2B5EF4-FFF2-40B4-BE49-F238E27FC236}">
                <a16:creationId xmlns:a16="http://schemas.microsoft.com/office/drawing/2014/main" id="{D7C0434B-13AB-2216-B31C-59A6C2365F88}"/>
              </a:ext>
            </a:extLst>
          </p:cNvPr>
          <p:cNvSpPr txBox="1"/>
          <p:nvPr/>
        </p:nvSpPr>
        <p:spPr>
          <a:xfrm>
            <a:off x="6396882" y="4659477"/>
            <a:ext cx="3174395" cy="369332"/>
          </a:xfrm>
          <a:prstGeom prst="rect">
            <a:avLst/>
          </a:prstGeom>
          <a:noFill/>
        </p:spPr>
        <p:txBody>
          <a:bodyPr wrap="none" rtlCol="0">
            <a:spAutoFit/>
          </a:bodyPr>
          <a:lstStyle/>
          <a:p>
            <a:r>
              <a:rPr lang="en-IN" dirty="0"/>
              <a:t>Features detected by the model</a:t>
            </a:r>
          </a:p>
        </p:txBody>
      </p:sp>
      <p:sp>
        <p:nvSpPr>
          <p:cNvPr id="21" name="TextBox 20">
            <a:extLst>
              <a:ext uri="{FF2B5EF4-FFF2-40B4-BE49-F238E27FC236}">
                <a16:creationId xmlns:a16="http://schemas.microsoft.com/office/drawing/2014/main" id="{D1965FF6-AC69-ED4E-642F-548FC4406EEA}"/>
              </a:ext>
            </a:extLst>
          </p:cNvPr>
          <p:cNvSpPr txBox="1"/>
          <p:nvPr/>
        </p:nvSpPr>
        <p:spPr>
          <a:xfrm>
            <a:off x="5058289" y="4186517"/>
            <a:ext cx="2140009" cy="369332"/>
          </a:xfrm>
          <a:prstGeom prst="rect">
            <a:avLst/>
          </a:prstGeom>
          <a:noFill/>
        </p:spPr>
        <p:txBody>
          <a:bodyPr wrap="none" rtlCol="0">
            <a:spAutoFit/>
          </a:bodyPr>
          <a:lstStyle/>
          <a:p>
            <a:r>
              <a:rPr lang="en-IN" dirty="0"/>
              <a:t>Augmented Features</a:t>
            </a:r>
          </a:p>
        </p:txBody>
      </p:sp>
      <p:pic>
        <p:nvPicPr>
          <p:cNvPr id="10" name="Picture 9">
            <a:extLst>
              <a:ext uri="{FF2B5EF4-FFF2-40B4-BE49-F238E27FC236}">
                <a16:creationId xmlns:a16="http://schemas.microsoft.com/office/drawing/2014/main" id="{14A7A2A4-A89F-72F9-D1A5-31F516E9D118}"/>
              </a:ext>
            </a:extLst>
          </p:cNvPr>
          <p:cNvPicPr>
            <a:picLocks noChangeAspect="1"/>
          </p:cNvPicPr>
          <p:nvPr/>
        </p:nvPicPr>
        <p:blipFill>
          <a:blip r:embed="rId4"/>
          <a:stretch>
            <a:fillRect/>
          </a:stretch>
        </p:blipFill>
        <p:spPr>
          <a:xfrm>
            <a:off x="779077" y="2433386"/>
            <a:ext cx="2524505" cy="2502648"/>
          </a:xfrm>
          <a:prstGeom prst="rect">
            <a:avLst/>
          </a:prstGeom>
        </p:spPr>
      </p:pic>
      <p:pic>
        <p:nvPicPr>
          <p:cNvPr id="22" name="Picture 21">
            <a:extLst>
              <a:ext uri="{FF2B5EF4-FFF2-40B4-BE49-F238E27FC236}">
                <a16:creationId xmlns:a16="http://schemas.microsoft.com/office/drawing/2014/main" id="{308FFEA7-DCCA-D821-9B61-AEA647F4ED26}"/>
              </a:ext>
            </a:extLst>
          </p:cNvPr>
          <p:cNvPicPr>
            <a:picLocks noChangeAspect="1"/>
          </p:cNvPicPr>
          <p:nvPr/>
        </p:nvPicPr>
        <p:blipFill>
          <a:blip r:embed="rId5"/>
          <a:stretch>
            <a:fillRect/>
          </a:stretch>
        </p:blipFill>
        <p:spPr>
          <a:xfrm>
            <a:off x="4800039" y="1652668"/>
            <a:ext cx="2577914" cy="2533848"/>
          </a:xfrm>
          <a:prstGeom prst="rect">
            <a:avLst/>
          </a:prstGeom>
        </p:spPr>
      </p:pic>
    </p:spTree>
    <p:extLst>
      <p:ext uri="{BB962C8B-B14F-4D97-AF65-F5344CB8AC3E}">
        <p14:creationId xmlns:p14="http://schemas.microsoft.com/office/powerpoint/2010/main" val="424525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500"/>
                                        <p:tgtEl>
                                          <p:spTgt spid="51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15" grpId="0" animBg="1"/>
      <p:bldP spid="16" grpId="0"/>
      <p:bldP spid="18" grpId="0" animBg="1"/>
      <p:bldP spid="19" grpId="0" animBg="1"/>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237966" y="1109497"/>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Developing techniques to check the invariance of the model</a:t>
            </a:r>
            <a:endParaRPr lang="en-IN"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296B08F-0C11-D190-E6CA-DD2734E0583A}"/>
              </a:ext>
            </a:extLst>
          </p:cNvPr>
          <p:cNvSpPr txBox="1"/>
          <p:nvPr/>
        </p:nvSpPr>
        <p:spPr>
          <a:xfrm flipH="1">
            <a:off x="511884" y="1859095"/>
            <a:ext cx="1164516" cy="461665"/>
          </a:xfrm>
          <a:prstGeom prst="rect">
            <a:avLst/>
          </a:prstGeom>
          <a:noFill/>
        </p:spPr>
        <p:txBody>
          <a:bodyPr wrap="square" rtlCol="0">
            <a:spAutoFit/>
          </a:bodyPr>
          <a:lstStyle/>
          <a:p>
            <a:r>
              <a:rPr lang="en-IN" sz="2400" dirty="0"/>
              <a:t>Step 4:</a:t>
            </a:r>
          </a:p>
        </p:txBody>
      </p:sp>
      <p:sp>
        <p:nvSpPr>
          <p:cNvPr id="6" name="TextBox 5">
            <a:extLst>
              <a:ext uri="{FF2B5EF4-FFF2-40B4-BE49-F238E27FC236}">
                <a16:creationId xmlns:a16="http://schemas.microsoft.com/office/drawing/2014/main" id="{DCCF165D-124A-FE9B-0D2B-1641B0CA94DD}"/>
              </a:ext>
            </a:extLst>
          </p:cNvPr>
          <p:cNvSpPr txBox="1"/>
          <p:nvPr/>
        </p:nvSpPr>
        <p:spPr>
          <a:xfrm>
            <a:off x="919726" y="5048660"/>
            <a:ext cx="2149948" cy="461665"/>
          </a:xfrm>
          <a:prstGeom prst="rect">
            <a:avLst/>
          </a:prstGeom>
          <a:noFill/>
        </p:spPr>
        <p:txBody>
          <a:bodyPr wrap="none" rtlCol="0">
            <a:spAutoFit/>
          </a:bodyPr>
          <a:lstStyle/>
          <a:p>
            <a:pPr algn="ctr"/>
            <a:r>
              <a:rPr lang="en-IN" sz="2400" dirty="0"/>
              <a:t>Original Sample</a:t>
            </a:r>
          </a:p>
        </p:txBody>
      </p:sp>
      <p:sp>
        <p:nvSpPr>
          <p:cNvPr id="15" name="Arrow: Right 14">
            <a:extLst>
              <a:ext uri="{FF2B5EF4-FFF2-40B4-BE49-F238E27FC236}">
                <a16:creationId xmlns:a16="http://schemas.microsoft.com/office/drawing/2014/main" id="{19B0489B-6C8C-05DC-B719-7E6EE75AEBA6}"/>
              </a:ext>
            </a:extLst>
          </p:cNvPr>
          <p:cNvSpPr/>
          <p:nvPr/>
        </p:nvSpPr>
        <p:spPr>
          <a:xfrm>
            <a:off x="7214941" y="3532093"/>
            <a:ext cx="1134773" cy="224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1965FF6-AC69-ED4E-642F-548FC4406EEA}"/>
              </a:ext>
            </a:extLst>
          </p:cNvPr>
          <p:cNvSpPr txBox="1"/>
          <p:nvPr/>
        </p:nvSpPr>
        <p:spPr>
          <a:xfrm>
            <a:off x="4773249" y="5140993"/>
            <a:ext cx="1777538" cy="369332"/>
          </a:xfrm>
          <a:prstGeom prst="rect">
            <a:avLst/>
          </a:prstGeom>
          <a:noFill/>
        </p:spPr>
        <p:txBody>
          <a:bodyPr wrap="none" rtlCol="0">
            <a:spAutoFit/>
          </a:bodyPr>
          <a:lstStyle/>
          <a:p>
            <a:r>
              <a:rPr lang="en-IN" dirty="0"/>
              <a:t>Original Features</a:t>
            </a:r>
          </a:p>
        </p:txBody>
      </p:sp>
      <p:pic>
        <p:nvPicPr>
          <p:cNvPr id="5" name="Picture 4">
            <a:extLst>
              <a:ext uri="{FF2B5EF4-FFF2-40B4-BE49-F238E27FC236}">
                <a16:creationId xmlns:a16="http://schemas.microsoft.com/office/drawing/2014/main" id="{29FD7972-138E-4255-9733-BA63E9B7D19A}"/>
              </a:ext>
            </a:extLst>
          </p:cNvPr>
          <p:cNvPicPr>
            <a:picLocks noChangeAspect="1"/>
          </p:cNvPicPr>
          <p:nvPr/>
        </p:nvPicPr>
        <p:blipFill>
          <a:blip r:embed="rId3"/>
          <a:stretch>
            <a:fillRect/>
          </a:stretch>
        </p:blipFill>
        <p:spPr>
          <a:xfrm>
            <a:off x="8883097" y="2485909"/>
            <a:ext cx="2683943" cy="2655084"/>
          </a:xfrm>
          <a:prstGeom prst="rect">
            <a:avLst/>
          </a:prstGeom>
        </p:spPr>
      </p:pic>
      <p:pic>
        <p:nvPicPr>
          <p:cNvPr id="9" name="Picture 8">
            <a:extLst>
              <a:ext uri="{FF2B5EF4-FFF2-40B4-BE49-F238E27FC236}">
                <a16:creationId xmlns:a16="http://schemas.microsoft.com/office/drawing/2014/main" id="{B372A48A-501D-D1D9-1211-C59955E175A3}"/>
              </a:ext>
            </a:extLst>
          </p:cNvPr>
          <p:cNvPicPr>
            <a:picLocks noChangeAspect="1"/>
          </p:cNvPicPr>
          <p:nvPr/>
        </p:nvPicPr>
        <p:blipFill>
          <a:blip r:embed="rId4"/>
          <a:stretch>
            <a:fillRect/>
          </a:stretch>
        </p:blipFill>
        <p:spPr>
          <a:xfrm>
            <a:off x="604046" y="2490391"/>
            <a:ext cx="2465628" cy="2460291"/>
          </a:xfrm>
          <a:prstGeom prst="rect">
            <a:avLst/>
          </a:prstGeom>
        </p:spPr>
      </p:pic>
      <p:pic>
        <p:nvPicPr>
          <p:cNvPr id="17" name="Picture 16">
            <a:extLst>
              <a:ext uri="{FF2B5EF4-FFF2-40B4-BE49-F238E27FC236}">
                <a16:creationId xmlns:a16="http://schemas.microsoft.com/office/drawing/2014/main" id="{DDA60591-9BE9-F410-54E3-C124695F48C1}"/>
              </a:ext>
            </a:extLst>
          </p:cNvPr>
          <p:cNvPicPr>
            <a:picLocks noChangeAspect="1"/>
          </p:cNvPicPr>
          <p:nvPr/>
        </p:nvPicPr>
        <p:blipFill>
          <a:blip r:embed="rId5"/>
          <a:stretch>
            <a:fillRect/>
          </a:stretch>
        </p:blipFill>
        <p:spPr>
          <a:xfrm>
            <a:off x="4466264" y="2588369"/>
            <a:ext cx="2486860" cy="2460291"/>
          </a:xfrm>
          <a:prstGeom prst="rect">
            <a:avLst/>
          </a:prstGeom>
        </p:spPr>
      </p:pic>
      <p:sp>
        <p:nvSpPr>
          <p:cNvPr id="24" name="Arrow: Right 23">
            <a:extLst>
              <a:ext uri="{FF2B5EF4-FFF2-40B4-BE49-F238E27FC236}">
                <a16:creationId xmlns:a16="http://schemas.microsoft.com/office/drawing/2014/main" id="{6FE3A200-C740-B0F6-6039-0BA6A84DC09E}"/>
              </a:ext>
            </a:extLst>
          </p:cNvPr>
          <p:cNvSpPr/>
          <p:nvPr/>
        </p:nvSpPr>
        <p:spPr>
          <a:xfrm>
            <a:off x="3284124" y="3550023"/>
            <a:ext cx="920323" cy="2061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1C91D64E-87AE-0BFC-B183-29CD384239F9}"/>
              </a:ext>
            </a:extLst>
          </p:cNvPr>
          <p:cNvSpPr txBox="1"/>
          <p:nvPr/>
        </p:nvSpPr>
        <p:spPr>
          <a:xfrm>
            <a:off x="7156043" y="3141241"/>
            <a:ext cx="1524135" cy="369332"/>
          </a:xfrm>
          <a:prstGeom prst="rect">
            <a:avLst/>
          </a:prstGeom>
          <a:noFill/>
        </p:spPr>
        <p:txBody>
          <a:bodyPr wrap="none" rtlCol="0">
            <a:spAutoFit/>
          </a:bodyPr>
          <a:lstStyle/>
          <a:p>
            <a:r>
              <a:rPr lang="en-IN" dirty="0"/>
              <a:t>Augmentation</a:t>
            </a:r>
          </a:p>
        </p:txBody>
      </p:sp>
      <p:sp>
        <p:nvSpPr>
          <p:cNvPr id="26" name="TextBox 25">
            <a:extLst>
              <a:ext uri="{FF2B5EF4-FFF2-40B4-BE49-F238E27FC236}">
                <a16:creationId xmlns:a16="http://schemas.microsoft.com/office/drawing/2014/main" id="{96A30C83-06F0-E2A7-EAEB-B79848DEB140}"/>
              </a:ext>
            </a:extLst>
          </p:cNvPr>
          <p:cNvSpPr txBox="1"/>
          <p:nvPr/>
        </p:nvSpPr>
        <p:spPr>
          <a:xfrm>
            <a:off x="8597153" y="5325659"/>
            <a:ext cx="3095881" cy="923330"/>
          </a:xfrm>
          <a:prstGeom prst="rect">
            <a:avLst/>
          </a:prstGeom>
          <a:noFill/>
        </p:spPr>
        <p:txBody>
          <a:bodyPr wrap="square" rtlCol="0">
            <a:spAutoFit/>
          </a:bodyPr>
          <a:lstStyle/>
          <a:p>
            <a:pPr algn="ctr"/>
            <a:r>
              <a:rPr lang="en-IN" dirty="0"/>
              <a:t>Here, we are applying same augmentation on the original feature map</a:t>
            </a:r>
          </a:p>
        </p:txBody>
      </p:sp>
    </p:spTree>
    <p:extLst>
      <p:ext uri="{BB962C8B-B14F-4D97-AF65-F5344CB8AC3E}">
        <p14:creationId xmlns:p14="http://schemas.microsoft.com/office/powerpoint/2010/main" val="87393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21" grpId="0"/>
      <p:bldP spid="24" grpId="0" animBg="1"/>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2801"/>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237966" y="1109497"/>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Developing techniques to check the invariance of the model</a:t>
            </a:r>
            <a:endParaRPr lang="en-IN"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296B08F-0C11-D190-E6CA-DD2734E0583A}"/>
              </a:ext>
            </a:extLst>
          </p:cNvPr>
          <p:cNvSpPr txBox="1"/>
          <p:nvPr/>
        </p:nvSpPr>
        <p:spPr>
          <a:xfrm flipH="1">
            <a:off x="511884" y="1859095"/>
            <a:ext cx="1164516" cy="461665"/>
          </a:xfrm>
          <a:prstGeom prst="rect">
            <a:avLst/>
          </a:prstGeom>
          <a:noFill/>
        </p:spPr>
        <p:txBody>
          <a:bodyPr wrap="square" rtlCol="0">
            <a:spAutoFit/>
          </a:bodyPr>
          <a:lstStyle/>
          <a:p>
            <a:r>
              <a:rPr lang="en-IN" sz="2400" dirty="0"/>
              <a:t>Step 5:</a:t>
            </a:r>
          </a:p>
        </p:txBody>
      </p:sp>
      <p:sp>
        <p:nvSpPr>
          <p:cNvPr id="6" name="TextBox 5">
            <a:extLst>
              <a:ext uri="{FF2B5EF4-FFF2-40B4-BE49-F238E27FC236}">
                <a16:creationId xmlns:a16="http://schemas.microsoft.com/office/drawing/2014/main" id="{DCCF165D-124A-FE9B-0D2B-1641B0CA94DD}"/>
              </a:ext>
            </a:extLst>
          </p:cNvPr>
          <p:cNvSpPr txBox="1"/>
          <p:nvPr/>
        </p:nvSpPr>
        <p:spPr>
          <a:xfrm>
            <a:off x="696778" y="5204561"/>
            <a:ext cx="1959254" cy="400110"/>
          </a:xfrm>
          <a:prstGeom prst="rect">
            <a:avLst/>
          </a:prstGeom>
          <a:noFill/>
        </p:spPr>
        <p:txBody>
          <a:bodyPr wrap="none" rtlCol="0">
            <a:spAutoFit/>
          </a:bodyPr>
          <a:lstStyle/>
          <a:p>
            <a:pPr algn="ctr"/>
            <a:r>
              <a:rPr lang="en-IN" sz="2000" dirty="0"/>
              <a:t>Original Features</a:t>
            </a:r>
          </a:p>
        </p:txBody>
      </p:sp>
      <p:sp>
        <p:nvSpPr>
          <p:cNvPr id="15" name="Arrow: Right 14">
            <a:extLst>
              <a:ext uri="{FF2B5EF4-FFF2-40B4-BE49-F238E27FC236}">
                <a16:creationId xmlns:a16="http://schemas.microsoft.com/office/drawing/2014/main" id="{19B0489B-6C8C-05DC-B719-7E6EE75AEBA6}"/>
              </a:ext>
            </a:extLst>
          </p:cNvPr>
          <p:cNvSpPr/>
          <p:nvPr/>
        </p:nvSpPr>
        <p:spPr>
          <a:xfrm>
            <a:off x="7462380" y="3792817"/>
            <a:ext cx="1134773" cy="224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1965FF6-AC69-ED4E-642F-548FC4406EEA}"/>
              </a:ext>
            </a:extLst>
          </p:cNvPr>
          <p:cNvSpPr txBox="1"/>
          <p:nvPr/>
        </p:nvSpPr>
        <p:spPr>
          <a:xfrm>
            <a:off x="3659274" y="5172373"/>
            <a:ext cx="4370492" cy="400110"/>
          </a:xfrm>
          <a:prstGeom prst="rect">
            <a:avLst/>
          </a:prstGeom>
          <a:noFill/>
        </p:spPr>
        <p:txBody>
          <a:bodyPr wrap="none" rtlCol="0">
            <a:spAutoFit/>
          </a:bodyPr>
          <a:lstStyle/>
          <a:p>
            <a:r>
              <a:rPr lang="en-IN" sz="2000" dirty="0"/>
              <a:t>Features detected on Augmented Image</a:t>
            </a:r>
          </a:p>
        </p:txBody>
      </p:sp>
      <p:pic>
        <p:nvPicPr>
          <p:cNvPr id="5" name="Picture 4">
            <a:extLst>
              <a:ext uri="{FF2B5EF4-FFF2-40B4-BE49-F238E27FC236}">
                <a16:creationId xmlns:a16="http://schemas.microsoft.com/office/drawing/2014/main" id="{29FD7972-138E-4255-9733-BA63E9B7D19A}"/>
              </a:ext>
            </a:extLst>
          </p:cNvPr>
          <p:cNvPicPr>
            <a:picLocks noChangeAspect="1"/>
          </p:cNvPicPr>
          <p:nvPr/>
        </p:nvPicPr>
        <p:blipFill>
          <a:blip r:embed="rId3"/>
          <a:stretch>
            <a:fillRect/>
          </a:stretch>
        </p:blipFill>
        <p:spPr>
          <a:xfrm>
            <a:off x="385731" y="2450050"/>
            <a:ext cx="2683943" cy="2655084"/>
          </a:xfrm>
          <a:prstGeom prst="rect">
            <a:avLst/>
          </a:prstGeom>
        </p:spPr>
      </p:pic>
      <p:sp>
        <p:nvSpPr>
          <p:cNvPr id="26" name="TextBox 25">
            <a:extLst>
              <a:ext uri="{FF2B5EF4-FFF2-40B4-BE49-F238E27FC236}">
                <a16:creationId xmlns:a16="http://schemas.microsoft.com/office/drawing/2014/main" id="{96A30C83-06F0-E2A7-EAEB-B79848DEB140}"/>
              </a:ext>
            </a:extLst>
          </p:cNvPr>
          <p:cNvSpPr txBox="1"/>
          <p:nvPr/>
        </p:nvSpPr>
        <p:spPr>
          <a:xfrm>
            <a:off x="8597153" y="3595471"/>
            <a:ext cx="3095881" cy="523220"/>
          </a:xfrm>
          <a:prstGeom prst="rect">
            <a:avLst/>
          </a:prstGeom>
          <a:noFill/>
        </p:spPr>
        <p:txBody>
          <a:bodyPr wrap="square" rtlCol="0">
            <a:spAutoFit/>
          </a:bodyPr>
          <a:lstStyle/>
          <a:p>
            <a:pPr algn="ctr"/>
            <a:r>
              <a:rPr lang="en-IN" sz="2800" dirty="0"/>
              <a:t>“Invariance Score”</a:t>
            </a:r>
          </a:p>
        </p:txBody>
      </p:sp>
      <p:pic>
        <p:nvPicPr>
          <p:cNvPr id="4" name="Picture 3">
            <a:extLst>
              <a:ext uri="{FF2B5EF4-FFF2-40B4-BE49-F238E27FC236}">
                <a16:creationId xmlns:a16="http://schemas.microsoft.com/office/drawing/2014/main" id="{5A9474BC-1575-7560-7A4C-87AA1AB12013}"/>
              </a:ext>
            </a:extLst>
          </p:cNvPr>
          <p:cNvPicPr>
            <a:picLocks noChangeAspect="1"/>
          </p:cNvPicPr>
          <p:nvPr/>
        </p:nvPicPr>
        <p:blipFill>
          <a:blip r:embed="rId4"/>
          <a:stretch>
            <a:fillRect/>
          </a:stretch>
        </p:blipFill>
        <p:spPr>
          <a:xfrm>
            <a:off x="4091061" y="2421454"/>
            <a:ext cx="2759444" cy="2712275"/>
          </a:xfrm>
          <a:prstGeom prst="rect">
            <a:avLst/>
          </a:prstGeom>
        </p:spPr>
      </p:pic>
      <p:sp>
        <p:nvSpPr>
          <p:cNvPr id="8" name="Plus Sign 7">
            <a:extLst>
              <a:ext uri="{FF2B5EF4-FFF2-40B4-BE49-F238E27FC236}">
                <a16:creationId xmlns:a16="http://schemas.microsoft.com/office/drawing/2014/main" id="{A3AB3C6A-3FD1-BE2B-A4EE-BFE4CDC122AB}"/>
              </a:ext>
            </a:extLst>
          </p:cNvPr>
          <p:cNvSpPr/>
          <p:nvPr/>
        </p:nvSpPr>
        <p:spPr>
          <a:xfrm>
            <a:off x="3313929" y="3403884"/>
            <a:ext cx="618565" cy="645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69101B2F-5D63-BF9B-7D5E-90218A26A1B8}"/>
              </a:ext>
            </a:extLst>
          </p:cNvPr>
          <p:cNvSpPr txBox="1"/>
          <p:nvPr/>
        </p:nvSpPr>
        <p:spPr>
          <a:xfrm>
            <a:off x="7135013" y="2764474"/>
            <a:ext cx="1700530" cy="830997"/>
          </a:xfrm>
          <a:prstGeom prst="rect">
            <a:avLst/>
          </a:prstGeom>
          <a:noFill/>
        </p:spPr>
        <p:txBody>
          <a:bodyPr wrap="none" rtlCol="0">
            <a:spAutoFit/>
          </a:bodyPr>
          <a:lstStyle/>
          <a:p>
            <a:r>
              <a:rPr lang="en-IN" sz="2400" b="1" dirty="0"/>
              <a:t>Amount of </a:t>
            </a:r>
          </a:p>
          <a:p>
            <a:r>
              <a:rPr lang="en-IN" sz="2400" b="1" dirty="0"/>
              <a:t>overlapping</a:t>
            </a:r>
          </a:p>
        </p:txBody>
      </p:sp>
    </p:spTree>
    <p:extLst>
      <p:ext uri="{BB962C8B-B14F-4D97-AF65-F5344CB8AC3E}">
        <p14:creationId xmlns:p14="http://schemas.microsoft.com/office/powerpoint/2010/main" val="356431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animBg="1"/>
      <p:bldP spid="21" grpId="0"/>
      <p:bldP spid="26" grpId="0"/>
      <p:bldP spid="8"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844CF0B-A5AE-B093-89D4-6951DAF0F177}"/>
              </a:ext>
            </a:extLst>
          </p:cNvPr>
          <p:cNvPicPr>
            <a:picLocks noChangeAspect="1"/>
          </p:cNvPicPr>
          <p:nvPr/>
        </p:nvPicPr>
        <p:blipFill>
          <a:blip r:embed="rId3"/>
          <a:stretch>
            <a:fillRect/>
          </a:stretch>
        </p:blipFill>
        <p:spPr>
          <a:xfrm>
            <a:off x="0" y="-49675"/>
            <a:ext cx="12191999" cy="6957350"/>
          </a:xfrm>
          <a:prstGeom prst="rect">
            <a:avLst/>
          </a:prstGeom>
        </p:spPr>
      </p:pic>
    </p:spTree>
    <p:extLst>
      <p:ext uri="{BB962C8B-B14F-4D97-AF65-F5344CB8AC3E}">
        <p14:creationId xmlns:p14="http://schemas.microsoft.com/office/powerpoint/2010/main" val="3841503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6481" y="587576"/>
            <a:ext cx="10515600" cy="4351338"/>
          </a:xfrm>
        </p:spPr>
        <p:txBody>
          <a:bodyPr/>
          <a:lstStyle/>
          <a:p>
            <a:r>
              <a:rPr lang="en-IN" u="sng" dirty="0"/>
              <a:t>Literature Survey:</a:t>
            </a:r>
          </a:p>
          <a:p>
            <a:endParaRPr lang="en-IN" dirty="0"/>
          </a:p>
          <a:p>
            <a:pPr marL="0" indent="0">
              <a:buNone/>
            </a:pPr>
            <a:endParaRPr lang="en-IN" u="sng" dirty="0"/>
          </a:p>
          <a:p>
            <a:endParaRPr lang="en-IN" dirty="0"/>
          </a:p>
          <a:p>
            <a:pPr marL="0" indent="0">
              <a:buNone/>
            </a:pPr>
            <a:endParaRPr lang="en-IN"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6" name="Rectangle 5"/>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7" name="Rectangle 6"/>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8" name="TextBox 7"/>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100078422"/>
              </p:ext>
            </p:extLst>
          </p:nvPr>
        </p:nvGraphicFramePr>
        <p:xfrm>
          <a:off x="313266" y="1107836"/>
          <a:ext cx="5330789" cy="5410200"/>
        </p:xfrm>
        <a:graphic>
          <a:graphicData uri="http://schemas.openxmlformats.org/drawingml/2006/table">
            <a:tbl>
              <a:tblPr firstRow="1" bandRow="1">
                <a:tableStyleId>{5C22544A-7EE6-4342-B048-85BDC9FD1C3A}</a:tableStyleId>
              </a:tblPr>
              <a:tblGrid>
                <a:gridCol w="1962060">
                  <a:extLst>
                    <a:ext uri="{9D8B030D-6E8A-4147-A177-3AD203B41FA5}">
                      <a16:colId xmlns:a16="http://schemas.microsoft.com/office/drawing/2014/main" val="20000"/>
                    </a:ext>
                  </a:extLst>
                </a:gridCol>
                <a:gridCol w="3368729">
                  <a:extLst>
                    <a:ext uri="{9D8B030D-6E8A-4147-A177-3AD203B41FA5}">
                      <a16:colId xmlns:a16="http://schemas.microsoft.com/office/drawing/2014/main" val="20001"/>
                    </a:ext>
                  </a:extLst>
                </a:gridCol>
              </a:tblGrid>
              <a:tr h="370840">
                <a:tc>
                  <a:txBody>
                    <a:bodyPr/>
                    <a:lstStyle/>
                    <a:p>
                      <a:pPr algn="ctr"/>
                      <a:r>
                        <a:rPr lang="en-IN" sz="2000" b="0" dirty="0">
                          <a:solidFill>
                            <a:schemeClr val="tx1"/>
                          </a:solidFill>
                          <a:latin typeface="Times New Roman" pitchFamily="18" charset="0"/>
                          <a:cs typeface="Times New Roman" pitchFamily="18" charset="0"/>
                        </a:rPr>
                        <a:t>Year</a:t>
                      </a:r>
                      <a:r>
                        <a:rPr lang="en-IN" sz="2000" b="0" baseline="0" dirty="0">
                          <a:solidFill>
                            <a:schemeClr val="tx1"/>
                          </a:solidFill>
                          <a:latin typeface="Times New Roman" pitchFamily="18" charset="0"/>
                          <a:cs typeface="Times New Roman" pitchFamily="18" charset="0"/>
                        </a:rPr>
                        <a:t> and Citation</a:t>
                      </a:r>
                      <a:endParaRPr lang="en-IN" sz="2000" b="0" dirty="0">
                        <a:solidFill>
                          <a:schemeClr val="tx1"/>
                        </a:solidFill>
                        <a:latin typeface="Times New Roman" pitchFamily="18" charset="0"/>
                        <a:cs typeface="Times New Roman" pitchFamily="18" charset="0"/>
                      </a:endParaRPr>
                    </a:p>
                  </a:txBody>
                  <a:tcPr/>
                </a:tc>
                <a:tc>
                  <a:txBody>
                    <a:bodyPr/>
                    <a:lstStyle/>
                    <a:p>
                      <a:pPr algn="just"/>
                      <a:r>
                        <a:rPr lang="en-US" sz="1800" b="0" i="0" kern="1200" dirty="0">
                          <a:solidFill>
                            <a:schemeClr val="tx1"/>
                          </a:solidFill>
                          <a:effectLst/>
                          <a:latin typeface="Times New Roman" pitchFamily="18" charset="0"/>
                          <a:ea typeface="+mn-ea"/>
                          <a:cs typeface="Times New Roman" pitchFamily="18" charset="0"/>
                        </a:rPr>
                        <a:t>Simard, Patrice Y., David Steinkraus, and John C. Platt. "Best practices for convolutional neural networks applied to visual document analysis." </a:t>
                      </a:r>
                      <a:r>
                        <a:rPr lang="en-US" sz="1800" b="0" i="1" kern="1200" dirty="0">
                          <a:solidFill>
                            <a:schemeClr val="tx1"/>
                          </a:solidFill>
                          <a:effectLst/>
                          <a:latin typeface="Times New Roman" pitchFamily="18" charset="0"/>
                          <a:ea typeface="+mn-ea"/>
                          <a:cs typeface="Times New Roman" pitchFamily="18" charset="0"/>
                        </a:rPr>
                        <a:t>Icdar</a:t>
                      </a:r>
                      <a:r>
                        <a:rPr lang="en-US" sz="1800" b="0" i="0" kern="1200" dirty="0">
                          <a:solidFill>
                            <a:schemeClr val="tx1"/>
                          </a:solidFill>
                          <a:effectLst/>
                          <a:latin typeface="Times New Roman" pitchFamily="18" charset="0"/>
                          <a:ea typeface="+mn-ea"/>
                          <a:cs typeface="Times New Roman" pitchFamily="18" charset="0"/>
                        </a:rPr>
                        <a:t>. Vol. 3. No. (</a:t>
                      </a:r>
                      <a:r>
                        <a:rPr lang="en-US" sz="1800" b="1" i="0" kern="1200" dirty="0">
                          <a:solidFill>
                            <a:schemeClr val="tx1"/>
                          </a:solidFill>
                          <a:effectLst/>
                          <a:latin typeface="Times New Roman" pitchFamily="18" charset="0"/>
                          <a:ea typeface="+mn-ea"/>
                          <a:cs typeface="Times New Roman" pitchFamily="18" charset="0"/>
                        </a:rPr>
                        <a:t>2003)</a:t>
                      </a:r>
                      <a:r>
                        <a:rPr lang="en-US" sz="1800" b="0" i="0" kern="1200" dirty="0">
                          <a:solidFill>
                            <a:schemeClr val="tx1"/>
                          </a:solidFill>
                          <a:effectLst/>
                          <a:latin typeface="Times New Roman" pitchFamily="18" charset="0"/>
                          <a:ea typeface="+mn-ea"/>
                          <a:cs typeface="Times New Roman" pitchFamily="18" charset="0"/>
                        </a:rPr>
                        <a:t>.</a:t>
                      </a:r>
                      <a:endParaRPr lang="en-IN"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r>
                        <a:rPr lang="en-IN" b="0" dirty="0">
                          <a:latin typeface="Times New Roman" pitchFamily="18" charset="0"/>
                          <a:cs typeface="Times New Roman" pitchFamily="18" charset="0"/>
                        </a:rPr>
                        <a:t>Article/Author</a:t>
                      </a:r>
                    </a:p>
                  </a:txBody>
                  <a:tcPr/>
                </a:tc>
                <a:tc>
                  <a:txBody>
                    <a:bodyPr/>
                    <a:lstStyle/>
                    <a:p>
                      <a:pPr algn="just"/>
                      <a:r>
                        <a:rPr lang="en-IN" dirty="0">
                          <a:latin typeface="Times New Roman" pitchFamily="18" charset="0"/>
                          <a:cs typeface="Times New Roman" pitchFamily="18" charset="0"/>
                        </a:rPr>
                        <a:t>PY Simard</a:t>
                      </a:r>
                    </a:p>
                  </a:txBody>
                  <a:tcPr/>
                </a:tc>
                <a:extLst>
                  <a:ext uri="{0D108BD9-81ED-4DB2-BD59-A6C34878D82A}">
                    <a16:rowId xmlns:a16="http://schemas.microsoft.com/office/drawing/2014/main" val="10001"/>
                  </a:ext>
                </a:extLst>
              </a:tr>
              <a:tr h="370840">
                <a:tc>
                  <a:txBody>
                    <a:bodyPr/>
                    <a:lstStyle/>
                    <a:p>
                      <a:pPr algn="ctr"/>
                      <a:r>
                        <a:rPr lang="en-IN" b="0" dirty="0">
                          <a:latin typeface="Times New Roman" pitchFamily="18" charset="0"/>
                          <a:cs typeface="Times New Roman" pitchFamily="18" charset="0"/>
                        </a:rPr>
                        <a:t>Tools/Software</a:t>
                      </a:r>
                    </a:p>
                  </a:txBody>
                  <a:tcPr/>
                </a:tc>
                <a:tc>
                  <a:txBody>
                    <a:bodyPr/>
                    <a:lstStyle/>
                    <a:p>
                      <a:pPr algn="just"/>
                      <a:r>
                        <a:rPr lang="en-IN" dirty="0">
                          <a:latin typeface="Times New Roman" pitchFamily="18" charset="0"/>
                          <a:cs typeface="Times New Roman" pitchFamily="18" charset="0"/>
                        </a:rPr>
                        <a:t>CNN, deep learning</a:t>
                      </a:r>
                    </a:p>
                  </a:txBody>
                  <a:tcPr/>
                </a:tc>
                <a:extLst>
                  <a:ext uri="{0D108BD9-81ED-4DB2-BD59-A6C34878D82A}">
                    <a16:rowId xmlns:a16="http://schemas.microsoft.com/office/drawing/2014/main" val="10002"/>
                  </a:ext>
                </a:extLst>
              </a:tr>
              <a:tr h="370840">
                <a:tc>
                  <a:txBody>
                    <a:bodyPr/>
                    <a:lstStyle/>
                    <a:p>
                      <a:pPr algn="ctr"/>
                      <a:r>
                        <a:rPr lang="en-IN" b="0" dirty="0">
                          <a:latin typeface="Times New Roman" pitchFamily="18" charset="0"/>
                          <a:cs typeface="Times New Roman" pitchFamily="18" charset="0"/>
                        </a:rPr>
                        <a:t>Technique</a:t>
                      </a:r>
                    </a:p>
                  </a:txBody>
                  <a:tcPr/>
                </a:tc>
                <a:tc>
                  <a:txBody>
                    <a:bodyPr/>
                    <a:lstStyle/>
                    <a:p>
                      <a:pPr algn="just"/>
                      <a:r>
                        <a:rPr lang="en-US" dirty="0">
                          <a:latin typeface="Times New Roman" pitchFamily="18" charset="0"/>
                          <a:cs typeface="Times New Roman" pitchFamily="18" charset="0"/>
                        </a:rPr>
                        <a:t>Describes a set of concrete best practices that document analysis researchers can use to get good results with neural networks. The most important practice is getting a training set as large as possible: we expand the training set by adding a new form of distorted data. </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pPr algn="ctr"/>
                      <a:r>
                        <a:rPr lang="en-IN" b="0" dirty="0">
                          <a:latin typeface="Times New Roman" pitchFamily="18" charset="0"/>
                          <a:cs typeface="Times New Roman" pitchFamily="18" charset="0"/>
                        </a:rPr>
                        <a:t>Source</a:t>
                      </a:r>
                    </a:p>
                  </a:txBody>
                  <a:tcPr/>
                </a:tc>
                <a:tc>
                  <a:txBody>
                    <a:bodyPr/>
                    <a:lstStyle/>
                    <a:p>
                      <a:pPr algn="just"/>
                      <a:r>
                        <a:rPr lang="en-IN" dirty="0" err="1">
                          <a:latin typeface="Times New Roman" pitchFamily="18" charset="0"/>
                          <a:cs typeface="Times New Roman" pitchFamily="18" charset="0"/>
                        </a:rPr>
                        <a:t>ResearchGate</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918842998"/>
              </p:ext>
            </p:extLst>
          </p:nvPr>
        </p:nvGraphicFramePr>
        <p:xfrm>
          <a:off x="5897003" y="1108388"/>
          <a:ext cx="5958665" cy="5292962"/>
        </p:xfrm>
        <a:graphic>
          <a:graphicData uri="http://schemas.openxmlformats.org/drawingml/2006/table">
            <a:tbl>
              <a:tblPr firstRow="1" bandRow="1">
                <a:tableStyleId>{5C22544A-7EE6-4342-B048-85BDC9FD1C3A}</a:tableStyleId>
              </a:tblPr>
              <a:tblGrid>
                <a:gridCol w="2193158">
                  <a:extLst>
                    <a:ext uri="{9D8B030D-6E8A-4147-A177-3AD203B41FA5}">
                      <a16:colId xmlns:a16="http://schemas.microsoft.com/office/drawing/2014/main" val="20000"/>
                    </a:ext>
                  </a:extLst>
                </a:gridCol>
                <a:gridCol w="3765507">
                  <a:extLst>
                    <a:ext uri="{9D8B030D-6E8A-4147-A177-3AD203B41FA5}">
                      <a16:colId xmlns:a16="http://schemas.microsoft.com/office/drawing/2014/main" val="20001"/>
                    </a:ext>
                  </a:extLst>
                </a:gridCol>
              </a:tblGrid>
              <a:tr h="1592867">
                <a:tc>
                  <a:txBody>
                    <a:bodyPr/>
                    <a:lstStyle/>
                    <a:p>
                      <a:pPr algn="ctr"/>
                      <a:r>
                        <a:rPr lang="en-IN" sz="2000" b="0" dirty="0">
                          <a:solidFill>
                            <a:schemeClr val="tx1"/>
                          </a:solidFill>
                          <a:latin typeface="Times New Roman" pitchFamily="18" charset="0"/>
                          <a:cs typeface="Times New Roman" pitchFamily="18" charset="0"/>
                        </a:rPr>
                        <a:t>Year</a:t>
                      </a:r>
                      <a:r>
                        <a:rPr lang="en-IN" sz="2000" b="0" baseline="0" dirty="0">
                          <a:solidFill>
                            <a:schemeClr val="tx1"/>
                          </a:solidFill>
                          <a:latin typeface="Times New Roman" pitchFamily="18" charset="0"/>
                          <a:cs typeface="Times New Roman" pitchFamily="18" charset="0"/>
                        </a:rPr>
                        <a:t> and Citation</a:t>
                      </a:r>
                      <a:endParaRPr lang="en-IN" sz="2000" b="0" dirty="0">
                        <a:solidFill>
                          <a:schemeClr val="tx1"/>
                        </a:solidFill>
                        <a:latin typeface="Times New Roman" pitchFamily="18" charset="0"/>
                        <a:cs typeface="Times New Roman" pitchFamily="18" charset="0"/>
                      </a:endParaRPr>
                    </a:p>
                  </a:txBody>
                  <a:tcPr/>
                </a:tc>
                <a:tc>
                  <a:txBody>
                    <a:bodyPr/>
                    <a:lstStyle/>
                    <a:p>
                      <a:pPr algn="just"/>
                      <a:r>
                        <a:rPr lang="en-IN" b="0" dirty="0">
                          <a:solidFill>
                            <a:schemeClr val="tx1"/>
                          </a:solidFill>
                          <a:latin typeface="Times New Roman" pitchFamily="18" charset="0"/>
                          <a:cs typeface="Times New Roman" pitchFamily="18" charset="0"/>
                        </a:rPr>
                        <a:t>Cubuk, Ekin D., Barret Zoph, Dandelion Mane, Vijay Vasudevan, and Quoc V. Le. "Autoaugment: Learning augmentation strategies from data.", pp. 113-123. (</a:t>
                      </a:r>
                      <a:r>
                        <a:rPr lang="en-IN" b="1" dirty="0">
                          <a:solidFill>
                            <a:schemeClr val="tx1"/>
                          </a:solidFill>
                          <a:latin typeface="Times New Roman" pitchFamily="18" charset="0"/>
                          <a:cs typeface="Times New Roman" pitchFamily="18" charset="0"/>
                        </a:rPr>
                        <a:t>2019)</a:t>
                      </a:r>
                      <a:r>
                        <a:rPr lang="en-IN" b="0" dirty="0">
                          <a:solidFill>
                            <a:schemeClr val="tx1"/>
                          </a:solidFill>
                          <a:latin typeface="Times New Roman" pitchFamily="18" charset="0"/>
                          <a:cs typeface="Times New Roman" pitchFamily="18" charset="0"/>
                        </a:rPr>
                        <a:t>.</a:t>
                      </a:r>
                    </a:p>
                  </a:txBody>
                  <a:tcPr/>
                </a:tc>
                <a:extLst>
                  <a:ext uri="{0D108BD9-81ED-4DB2-BD59-A6C34878D82A}">
                    <a16:rowId xmlns:a16="http://schemas.microsoft.com/office/drawing/2014/main" val="10000"/>
                  </a:ext>
                </a:extLst>
              </a:tr>
              <a:tr h="403747">
                <a:tc>
                  <a:txBody>
                    <a:bodyPr/>
                    <a:lstStyle/>
                    <a:p>
                      <a:pPr algn="ctr"/>
                      <a:r>
                        <a:rPr lang="en-IN" b="0" dirty="0">
                          <a:latin typeface="Times New Roman" pitchFamily="18" charset="0"/>
                          <a:cs typeface="Times New Roman" pitchFamily="18" charset="0"/>
                        </a:rPr>
                        <a:t>Article/Author</a:t>
                      </a:r>
                    </a:p>
                  </a:txBody>
                  <a:tcPr/>
                </a:tc>
                <a:tc>
                  <a:txBody>
                    <a:bodyPr/>
                    <a:lstStyle/>
                    <a:p>
                      <a:pPr algn="just"/>
                      <a:r>
                        <a:rPr lang="en-IN" dirty="0">
                          <a:latin typeface="Times New Roman" pitchFamily="18" charset="0"/>
                          <a:cs typeface="Times New Roman" pitchFamily="18" charset="0"/>
                        </a:rPr>
                        <a:t>ED Cubuk</a:t>
                      </a:r>
                    </a:p>
                  </a:txBody>
                  <a:tcPr/>
                </a:tc>
                <a:extLst>
                  <a:ext uri="{0D108BD9-81ED-4DB2-BD59-A6C34878D82A}">
                    <a16:rowId xmlns:a16="http://schemas.microsoft.com/office/drawing/2014/main" val="10001"/>
                  </a:ext>
                </a:extLst>
              </a:tr>
              <a:tr h="403747">
                <a:tc>
                  <a:txBody>
                    <a:bodyPr/>
                    <a:lstStyle/>
                    <a:p>
                      <a:pPr algn="ctr"/>
                      <a:r>
                        <a:rPr lang="en-IN" b="0" dirty="0">
                          <a:latin typeface="Times New Roman" pitchFamily="18" charset="0"/>
                          <a:cs typeface="Times New Roman" pitchFamily="18" charset="0"/>
                        </a:rPr>
                        <a:t>Tools/Software</a:t>
                      </a:r>
                    </a:p>
                  </a:txBody>
                  <a:tcPr/>
                </a:tc>
                <a:tc>
                  <a:txBody>
                    <a:bodyPr/>
                    <a:lstStyle/>
                    <a:p>
                      <a:pPr algn="just"/>
                      <a:r>
                        <a:rPr lang="en-IN" dirty="0">
                          <a:latin typeface="Times New Roman" pitchFamily="18" charset="0"/>
                          <a:cs typeface="Times New Roman" pitchFamily="18" charset="0"/>
                        </a:rPr>
                        <a:t>TensorFlow, Keras</a:t>
                      </a:r>
                    </a:p>
                  </a:txBody>
                  <a:tcPr/>
                </a:tc>
                <a:extLst>
                  <a:ext uri="{0D108BD9-81ED-4DB2-BD59-A6C34878D82A}">
                    <a16:rowId xmlns:a16="http://schemas.microsoft.com/office/drawing/2014/main" val="10002"/>
                  </a:ext>
                </a:extLst>
              </a:tr>
              <a:tr h="2488854">
                <a:tc>
                  <a:txBody>
                    <a:bodyPr/>
                    <a:lstStyle/>
                    <a:p>
                      <a:pPr algn="ctr"/>
                      <a:r>
                        <a:rPr lang="en-IN" b="0" dirty="0">
                          <a:latin typeface="Times New Roman" pitchFamily="18" charset="0"/>
                          <a:cs typeface="Times New Roman" pitchFamily="18" charset="0"/>
                        </a:rPr>
                        <a:t>Technique</a:t>
                      </a:r>
                    </a:p>
                  </a:txBody>
                  <a:tcPr/>
                </a:tc>
                <a:tc>
                  <a:txBody>
                    <a:bodyPr/>
                    <a:lstStyle/>
                    <a:p>
                      <a:pPr algn="just"/>
                      <a:r>
                        <a:rPr lang="en-US" dirty="0">
                          <a:latin typeface="Times New Roman" pitchFamily="18" charset="0"/>
                          <a:cs typeface="Times New Roman" pitchFamily="18" charset="0"/>
                        </a:rPr>
                        <a:t>Improving the accuracy of modern image classifiers. However, current data augmentation implementations are manually designed.</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403747">
                <a:tc>
                  <a:txBody>
                    <a:bodyPr/>
                    <a:lstStyle/>
                    <a:p>
                      <a:pPr algn="ctr"/>
                      <a:r>
                        <a:rPr lang="en-IN" b="0" dirty="0">
                          <a:latin typeface="Times New Roman" pitchFamily="18" charset="0"/>
                          <a:cs typeface="Times New Roman" pitchFamily="18" charset="0"/>
                        </a:rPr>
                        <a:t>Source</a:t>
                      </a:r>
                    </a:p>
                  </a:txBody>
                  <a:tcPr/>
                </a:tc>
                <a:tc>
                  <a:txBody>
                    <a:bodyPr/>
                    <a:lstStyle/>
                    <a:p>
                      <a:pPr algn="just"/>
                      <a:r>
                        <a:rPr lang="en-IN" dirty="0">
                          <a:latin typeface="Times New Roman" pitchFamily="18" charset="0"/>
                          <a:cs typeface="Times New Roman" pitchFamily="18" charset="0"/>
                        </a:rPr>
                        <a:t>Google Scholar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26688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5" name="Rectangle 4"/>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6" name="Rectangle 5"/>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7" name="TextBox 6"/>
          <p:cNvSpPr txBox="1"/>
          <p:nvPr/>
        </p:nvSpPr>
        <p:spPr>
          <a:xfrm>
            <a:off x="381898" y="105045"/>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543994131"/>
              </p:ext>
            </p:extLst>
          </p:nvPr>
        </p:nvGraphicFramePr>
        <p:xfrm>
          <a:off x="738935" y="1332378"/>
          <a:ext cx="5330789" cy="4856480"/>
        </p:xfrm>
        <a:graphic>
          <a:graphicData uri="http://schemas.openxmlformats.org/drawingml/2006/table">
            <a:tbl>
              <a:tblPr firstRow="1" bandRow="1">
                <a:tableStyleId>{5C22544A-7EE6-4342-B048-85BDC9FD1C3A}</a:tableStyleId>
              </a:tblPr>
              <a:tblGrid>
                <a:gridCol w="1962060">
                  <a:extLst>
                    <a:ext uri="{9D8B030D-6E8A-4147-A177-3AD203B41FA5}">
                      <a16:colId xmlns:a16="http://schemas.microsoft.com/office/drawing/2014/main" val="20000"/>
                    </a:ext>
                  </a:extLst>
                </a:gridCol>
                <a:gridCol w="3368729">
                  <a:extLst>
                    <a:ext uri="{9D8B030D-6E8A-4147-A177-3AD203B41FA5}">
                      <a16:colId xmlns:a16="http://schemas.microsoft.com/office/drawing/2014/main" val="20001"/>
                    </a:ext>
                  </a:extLst>
                </a:gridCol>
              </a:tblGrid>
              <a:tr h="370840">
                <a:tc>
                  <a:txBody>
                    <a:bodyPr/>
                    <a:lstStyle/>
                    <a:p>
                      <a:pPr algn="ctr"/>
                      <a:r>
                        <a:rPr lang="en-IN" sz="2000" b="0" dirty="0">
                          <a:solidFill>
                            <a:schemeClr val="tx1"/>
                          </a:solidFill>
                          <a:latin typeface="Times New Roman" pitchFamily="18" charset="0"/>
                          <a:cs typeface="Times New Roman" pitchFamily="18" charset="0"/>
                        </a:rPr>
                        <a:t>Year</a:t>
                      </a:r>
                      <a:r>
                        <a:rPr lang="en-IN" sz="2000" b="0" baseline="0" dirty="0">
                          <a:solidFill>
                            <a:schemeClr val="tx1"/>
                          </a:solidFill>
                          <a:latin typeface="Times New Roman" pitchFamily="18" charset="0"/>
                          <a:cs typeface="Times New Roman" pitchFamily="18" charset="0"/>
                        </a:rPr>
                        <a:t> and Citation</a:t>
                      </a:r>
                      <a:endParaRPr lang="en-IN" sz="2000" b="0" dirty="0">
                        <a:solidFill>
                          <a:schemeClr val="tx1"/>
                        </a:solidFill>
                        <a:latin typeface="Times New Roman" pitchFamily="18" charset="0"/>
                        <a:cs typeface="Times New Roman" pitchFamily="18" charset="0"/>
                      </a:endParaRPr>
                    </a:p>
                  </a:txBody>
                  <a:tcPr/>
                </a:tc>
                <a:tc>
                  <a:txBody>
                    <a:bodyPr/>
                    <a:lstStyle/>
                    <a:p>
                      <a:pPr algn="just"/>
                      <a:r>
                        <a:rPr lang="en-US" sz="1800" b="0" i="0" kern="1200" dirty="0">
                          <a:solidFill>
                            <a:schemeClr val="tx1"/>
                          </a:solidFill>
                          <a:effectLst/>
                          <a:latin typeface="Times New Roman" pitchFamily="18" charset="0"/>
                          <a:ea typeface="+mn-ea"/>
                          <a:cs typeface="Times New Roman" pitchFamily="18" charset="0"/>
                        </a:rPr>
                        <a:t>Zhang, Richard. "Making convolutional networks shift-invariant again." International conference on machine learning. PMLR, (</a:t>
                      </a:r>
                      <a:r>
                        <a:rPr lang="en-US" sz="1800" b="1" i="0" kern="1200" dirty="0">
                          <a:solidFill>
                            <a:schemeClr val="tx1"/>
                          </a:solidFill>
                          <a:effectLst/>
                          <a:latin typeface="Times New Roman" pitchFamily="18" charset="0"/>
                          <a:ea typeface="+mn-ea"/>
                          <a:cs typeface="Times New Roman" pitchFamily="18" charset="0"/>
                        </a:rPr>
                        <a:t>2019)</a:t>
                      </a:r>
                      <a:r>
                        <a:rPr lang="en-US" sz="1800" b="0" i="0" kern="1200" dirty="0">
                          <a:solidFill>
                            <a:schemeClr val="tx1"/>
                          </a:solidFill>
                          <a:effectLst/>
                          <a:latin typeface="Times New Roman" pitchFamily="18" charset="0"/>
                          <a:ea typeface="+mn-ea"/>
                          <a:cs typeface="Times New Roman" pitchFamily="18" charset="0"/>
                        </a:rPr>
                        <a:t>.</a:t>
                      </a:r>
                      <a:endParaRPr lang="en-IN"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70840">
                <a:tc>
                  <a:txBody>
                    <a:bodyPr/>
                    <a:lstStyle/>
                    <a:p>
                      <a:pPr algn="ctr"/>
                      <a:r>
                        <a:rPr lang="en-IN" b="0" dirty="0">
                          <a:latin typeface="Times New Roman" pitchFamily="18" charset="0"/>
                          <a:cs typeface="Times New Roman" pitchFamily="18" charset="0"/>
                        </a:rPr>
                        <a:t>Article/Author</a:t>
                      </a:r>
                    </a:p>
                  </a:txBody>
                  <a:tcPr/>
                </a:tc>
                <a:tc>
                  <a:txBody>
                    <a:bodyPr/>
                    <a:lstStyle/>
                    <a:p>
                      <a:pPr algn="just"/>
                      <a:r>
                        <a:rPr lang="en-IN" dirty="0">
                          <a:latin typeface="Times New Roman" pitchFamily="18" charset="0"/>
                          <a:cs typeface="Times New Roman" pitchFamily="18" charset="0"/>
                        </a:rPr>
                        <a:t>R Zhang </a:t>
                      </a:r>
                    </a:p>
                  </a:txBody>
                  <a:tcPr/>
                </a:tc>
                <a:extLst>
                  <a:ext uri="{0D108BD9-81ED-4DB2-BD59-A6C34878D82A}">
                    <a16:rowId xmlns:a16="http://schemas.microsoft.com/office/drawing/2014/main" val="10001"/>
                  </a:ext>
                </a:extLst>
              </a:tr>
              <a:tr h="370840">
                <a:tc>
                  <a:txBody>
                    <a:bodyPr/>
                    <a:lstStyle/>
                    <a:p>
                      <a:pPr algn="ctr"/>
                      <a:r>
                        <a:rPr lang="en-IN" b="0" dirty="0">
                          <a:latin typeface="Times New Roman" pitchFamily="18" charset="0"/>
                          <a:cs typeface="Times New Roman" pitchFamily="18" charset="0"/>
                        </a:rPr>
                        <a:t>Tools/Software</a:t>
                      </a:r>
                    </a:p>
                  </a:txBody>
                  <a:tcPr/>
                </a:tc>
                <a:tc>
                  <a:txBody>
                    <a:bodyPr/>
                    <a:lstStyle/>
                    <a:p>
                      <a:pPr algn="l"/>
                      <a:r>
                        <a:rPr lang="en-IN" dirty="0">
                          <a:latin typeface="Times New Roman" pitchFamily="18" charset="0"/>
                          <a:cs typeface="Times New Roman" pitchFamily="18" charset="0"/>
                        </a:rPr>
                        <a:t>Neural</a:t>
                      </a:r>
                      <a:r>
                        <a:rPr lang="en-IN" baseline="0" dirty="0">
                          <a:latin typeface="Times New Roman" pitchFamily="18" charset="0"/>
                          <a:cs typeface="Times New Roman" pitchFamily="18" charset="0"/>
                        </a:rPr>
                        <a:t> network, ImageNet classification</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pPr algn="ctr"/>
                      <a:r>
                        <a:rPr lang="en-IN" b="0" dirty="0">
                          <a:latin typeface="Times New Roman" pitchFamily="18" charset="0"/>
                          <a:cs typeface="Times New Roman" pitchFamily="18" charset="0"/>
                        </a:rPr>
                        <a:t>Technique</a:t>
                      </a:r>
                    </a:p>
                  </a:txBody>
                  <a:tcPr/>
                </a:tc>
                <a:tc>
                  <a:txBody>
                    <a:bodyPr/>
                    <a:lstStyle/>
                    <a:p>
                      <a:pPr algn="just"/>
                      <a:r>
                        <a:rPr lang="en-US" dirty="0">
                          <a:latin typeface="Times New Roman" pitchFamily="18" charset="0"/>
                          <a:cs typeface="Times New Roman" pitchFamily="18" charset="0"/>
                        </a:rPr>
                        <a:t>It</a:t>
                      </a:r>
                      <a:r>
                        <a:rPr lang="en-US" baseline="0" dirty="0">
                          <a:latin typeface="Times New Roman" pitchFamily="18" charset="0"/>
                          <a:cs typeface="Times New Roman" pitchFamily="18" charset="0"/>
                        </a:rPr>
                        <a:t> </a:t>
                      </a:r>
                      <a:r>
                        <a:rPr lang="en-US" dirty="0">
                          <a:latin typeface="Times New Roman" pitchFamily="18" charset="0"/>
                          <a:cs typeface="Times New Roman" pitchFamily="18" charset="0"/>
                        </a:rPr>
                        <a:t>can be incorporated across layer types and applications, such as image classification and conditional image generation. And</a:t>
                      </a:r>
                      <a:r>
                        <a:rPr lang="en-US" baseline="0" dirty="0">
                          <a:latin typeface="Times New Roman" pitchFamily="18" charset="0"/>
                          <a:cs typeface="Times New Roman" pitchFamily="18" charset="0"/>
                        </a:rPr>
                        <a:t> we also observe that boost accuracy in </a:t>
                      </a:r>
                      <a:r>
                        <a:rPr lang="en-US" baseline="0" dirty="0" err="1">
                          <a:latin typeface="Times New Roman" pitchFamily="18" charset="0"/>
                          <a:cs typeface="Times New Roman" pitchFamily="18" charset="0"/>
                        </a:rPr>
                        <a:t>imageNet</a:t>
                      </a:r>
                      <a:r>
                        <a:rPr lang="en-US" baseline="0" dirty="0">
                          <a:latin typeface="Times New Roman" pitchFamily="18" charset="0"/>
                          <a:cs typeface="Times New Roman" pitchFamily="18" charset="0"/>
                        </a:rPr>
                        <a:t> classification.</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70840">
                <a:tc>
                  <a:txBody>
                    <a:bodyPr/>
                    <a:lstStyle/>
                    <a:p>
                      <a:pPr algn="ctr"/>
                      <a:r>
                        <a:rPr lang="en-IN" b="0" dirty="0">
                          <a:latin typeface="Times New Roman" pitchFamily="18" charset="0"/>
                          <a:cs typeface="Times New Roman" pitchFamily="18" charset="0"/>
                        </a:rPr>
                        <a:t>Source</a:t>
                      </a:r>
                    </a:p>
                  </a:txBody>
                  <a:tcPr/>
                </a:tc>
                <a:tc>
                  <a:txBody>
                    <a:bodyPr/>
                    <a:lstStyle/>
                    <a:p>
                      <a:pPr algn="just"/>
                      <a:r>
                        <a:rPr lang="en-IN" dirty="0">
                          <a:latin typeface="Times New Roman" pitchFamily="18" charset="0"/>
                          <a:cs typeface="Times New Roman" pitchFamily="18" charset="0"/>
                        </a:rPr>
                        <a:t>Google</a:t>
                      </a:r>
                      <a:r>
                        <a:rPr lang="en-IN" baseline="0" dirty="0">
                          <a:latin typeface="Times New Roman" pitchFamily="18" charset="0"/>
                          <a:cs typeface="Times New Roman" pitchFamily="18" charset="0"/>
                        </a:rPr>
                        <a:t> scholar</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459938462"/>
              </p:ext>
            </p:extLst>
          </p:nvPr>
        </p:nvGraphicFramePr>
        <p:xfrm>
          <a:off x="6314090" y="1308537"/>
          <a:ext cx="5339254" cy="4895195"/>
        </p:xfrm>
        <a:graphic>
          <a:graphicData uri="http://schemas.openxmlformats.org/drawingml/2006/table">
            <a:tbl>
              <a:tblPr firstRow="1" bandRow="1">
                <a:tableStyleId>{5C22544A-7EE6-4342-B048-85BDC9FD1C3A}</a:tableStyleId>
              </a:tblPr>
              <a:tblGrid>
                <a:gridCol w="1965176">
                  <a:extLst>
                    <a:ext uri="{9D8B030D-6E8A-4147-A177-3AD203B41FA5}">
                      <a16:colId xmlns:a16="http://schemas.microsoft.com/office/drawing/2014/main" val="20000"/>
                    </a:ext>
                  </a:extLst>
                </a:gridCol>
                <a:gridCol w="3374078">
                  <a:extLst>
                    <a:ext uri="{9D8B030D-6E8A-4147-A177-3AD203B41FA5}">
                      <a16:colId xmlns:a16="http://schemas.microsoft.com/office/drawing/2014/main" val="20001"/>
                    </a:ext>
                  </a:extLst>
                </a:gridCol>
              </a:tblGrid>
              <a:tr h="1561258">
                <a:tc>
                  <a:txBody>
                    <a:bodyPr/>
                    <a:lstStyle/>
                    <a:p>
                      <a:pPr algn="ctr"/>
                      <a:r>
                        <a:rPr lang="en-IN" sz="2000" b="0" dirty="0">
                          <a:solidFill>
                            <a:schemeClr val="tx1"/>
                          </a:solidFill>
                          <a:latin typeface="Times New Roman" pitchFamily="18" charset="0"/>
                          <a:cs typeface="Times New Roman" pitchFamily="18" charset="0"/>
                        </a:rPr>
                        <a:t>Year</a:t>
                      </a:r>
                      <a:r>
                        <a:rPr lang="en-IN" sz="2000" b="0" baseline="0" dirty="0">
                          <a:solidFill>
                            <a:schemeClr val="tx1"/>
                          </a:solidFill>
                          <a:latin typeface="Times New Roman" pitchFamily="18" charset="0"/>
                          <a:cs typeface="Times New Roman" pitchFamily="18" charset="0"/>
                        </a:rPr>
                        <a:t> and Citation</a:t>
                      </a:r>
                      <a:endParaRPr lang="en-IN" sz="2000" b="0" dirty="0">
                        <a:solidFill>
                          <a:schemeClr val="tx1"/>
                        </a:solidFill>
                        <a:latin typeface="Times New Roman" pitchFamily="18" charset="0"/>
                        <a:cs typeface="Times New Roman" pitchFamily="18" charset="0"/>
                      </a:endParaRPr>
                    </a:p>
                  </a:txBody>
                  <a:tcPr/>
                </a:tc>
                <a:tc>
                  <a:txBody>
                    <a:bodyPr/>
                    <a:lstStyle/>
                    <a:p>
                      <a:pPr algn="just"/>
                      <a:r>
                        <a:rPr lang="en-US" sz="1800" b="0" i="0" kern="1200" dirty="0">
                          <a:solidFill>
                            <a:schemeClr val="tx1"/>
                          </a:solidFill>
                          <a:effectLst/>
                          <a:latin typeface="Times New Roman" pitchFamily="18" charset="0"/>
                          <a:ea typeface="+mn-ea"/>
                          <a:cs typeface="Times New Roman" pitchFamily="18" charset="0"/>
                        </a:rPr>
                        <a:t>Cireşan, Dan C., et al. "High-performance neural networks </a:t>
                      </a:r>
                    </a:p>
                    <a:p>
                      <a:pPr algn="just"/>
                      <a:r>
                        <a:rPr lang="en-US" sz="1800" b="0" i="0" kern="1200" dirty="0">
                          <a:solidFill>
                            <a:schemeClr val="tx1"/>
                          </a:solidFill>
                          <a:effectLst/>
                          <a:latin typeface="Times New Roman" pitchFamily="18" charset="0"/>
                          <a:ea typeface="+mn-ea"/>
                          <a:cs typeface="Times New Roman" pitchFamily="18" charset="0"/>
                        </a:rPr>
                        <a:t>for visual object classification." arXiv preprint arXiv:1102.0183 </a:t>
                      </a:r>
                      <a:r>
                        <a:rPr lang="en-US" sz="1800" b="1" i="0" kern="1200" dirty="0">
                          <a:solidFill>
                            <a:schemeClr val="tx1"/>
                          </a:solidFill>
                          <a:effectLst/>
                          <a:latin typeface="Times New Roman" pitchFamily="18" charset="0"/>
                          <a:ea typeface="+mn-ea"/>
                          <a:cs typeface="Times New Roman" pitchFamily="18" charset="0"/>
                        </a:rPr>
                        <a:t>(2011).</a:t>
                      </a:r>
                      <a:endParaRPr lang="en-IN" b="1"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395736">
                <a:tc>
                  <a:txBody>
                    <a:bodyPr/>
                    <a:lstStyle/>
                    <a:p>
                      <a:pPr algn="ctr"/>
                      <a:r>
                        <a:rPr lang="en-IN" b="0" dirty="0">
                          <a:latin typeface="Times New Roman" pitchFamily="18" charset="0"/>
                          <a:cs typeface="Times New Roman" pitchFamily="18" charset="0"/>
                        </a:rPr>
                        <a:t>Article/Author</a:t>
                      </a:r>
                    </a:p>
                  </a:txBody>
                  <a:tcPr/>
                </a:tc>
                <a:tc>
                  <a:txBody>
                    <a:bodyPr/>
                    <a:lstStyle/>
                    <a:p>
                      <a:pPr algn="just"/>
                      <a:r>
                        <a:rPr lang="en-IN" dirty="0">
                          <a:latin typeface="Times New Roman" pitchFamily="18" charset="0"/>
                          <a:cs typeface="Times New Roman" pitchFamily="18" charset="0"/>
                        </a:rPr>
                        <a:t>Dan C. Ciresan</a:t>
                      </a:r>
                    </a:p>
                  </a:txBody>
                  <a:tcPr/>
                </a:tc>
                <a:extLst>
                  <a:ext uri="{0D108BD9-81ED-4DB2-BD59-A6C34878D82A}">
                    <a16:rowId xmlns:a16="http://schemas.microsoft.com/office/drawing/2014/main" val="10001"/>
                  </a:ext>
                </a:extLst>
              </a:tr>
              <a:tr h="395736">
                <a:tc>
                  <a:txBody>
                    <a:bodyPr/>
                    <a:lstStyle/>
                    <a:p>
                      <a:pPr algn="ctr"/>
                      <a:r>
                        <a:rPr lang="en-IN" b="0" dirty="0">
                          <a:latin typeface="Times New Roman" pitchFamily="18" charset="0"/>
                          <a:cs typeface="Times New Roman" pitchFamily="18" charset="0"/>
                        </a:rPr>
                        <a:t>Tools/Software</a:t>
                      </a:r>
                    </a:p>
                  </a:txBody>
                  <a:tcPr/>
                </a:tc>
                <a:tc>
                  <a:txBody>
                    <a:bodyPr/>
                    <a:lstStyle/>
                    <a:p>
                      <a:pPr algn="l"/>
                      <a:r>
                        <a:rPr lang="en-IN" dirty="0">
                          <a:latin typeface="Times New Roman" pitchFamily="18" charset="0"/>
                          <a:cs typeface="Times New Roman" pitchFamily="18" charset="0"/>
                        </a:rPr>
                        <a:t>OpenCV, Keras, CNN</a:t>
                      </a:r>
                    </a:p>
                  </a:txBody>
                  <a:tcPr/>
                </a:tc>
                <a:extLst>
                  <a:ext uri="{0D108BD9-81ED-4DB2-BD59-A6C34878D82A}">
                    <a16:rowId xmlns:a16="http://schemas.microsoft.com/office/drawing/2014/main" val="10002"/>
                  </a:ext>
                </a:extLst>
              </a:tr>
              <a:tr h="2146729">
                <a:tc>
                  <a:txBody>
                    <a:bodyPr/>
                    <a:lstStyle/>
                    <a:p>
                      <a:pPr algn="ctr"/>
                      <a:r>
                        <a:rPr lang="en-IN" b="0" dirty="0">
                          <a:latin typeface="Times New Roman" pitchFamily="18" charset="0"/>
                          <a:cs typeface="Times New Roman" pitchFamily="18" charset="0"/>
                        </a:rPr>
                        <a:t>Technique</a:t>
                      </a:r>
                    </a:p>
                  </a:txBody>
                  <a:tcPr/>
                </a:tc>
                <a:tc>
                  <a:txBody>
                    <a:bodyPr/>
                    <a:lstStyle/>
                    <a:p>
                      <a:pPr algn="just"/>
                      <a:r>
                        <a:rPr lang="en-US" dirty="0">
                          <a:latin typeface="Times New Roman" pitchFamily="18" charset="0"/>
                          <a:cs typeface="Times New Roman" pitchFamily="18" charset="0"/>
                        </a:rPr>
                        <a:t>Fully parameterizable GPU implementation of Convolutional </a:t>
                      </a:r>
                    </a:p>
                    <a:p>
                      <a:pPr algn="just"/>
                      <a:r>
                        <a:rPr lang="en-US" dirty="0">
                          <a:latin typeface="Times New Roman" pitchFamily="18" charset="0"/>
                          <a:cs typeface="Times New Roman" pitchFamily="18" charset="0"/>
                        </a:rPr>
                        <a:t>Neural Network variants. Our feature extractors are neither </a:t>
                      </a:r>
                    </a:p>
                    <a:p>
                      <a:pPr algn="just"/>
                      <a:r>
                        <a:rPr lang="en-US" dirty="0">
                          <a:latin typeface="Times New Roman" pitchFamily="18" charset="0"/>
                          <a:cs typeface="Times New Roman" pitchFamily="18" charset="0"/>
                        </a:rPr>
                        <a:t>carefully designed nor pre-wired, but rather learned in a </a:t>
                      </a:r>
                    </a:p>
                    <a:p>
                      <a:pPr algn="just"/>
                      <a:r>
                        <a:rPr lang="en-US" dirty="0">
                          <a:latin typeface="Times New Roman" pitchFamily="18" charset="0"/>
                          <a:cs typeface="Times New Roman" pitchFamily="18" charset="0"/>
                        </a:rPr>
                        <a:t>supervised way.</a:t>
                      </a:r>
                      <a:endParaRPr lang="en-IN"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395736">
                <a:tc>
                  <a:txBody>
                    <a:bodyPr/>
                    <a:lstStyle/>
                    <a:p>
                      <a:pPr algn="ctr"/>
                      <a:r>
                        <a:rPr lang="en-IN" b="0" dirty="0">
                          <a:latin typeface="Times New Roman" pitchFamily="18" charset="0"/>
                          <a:cs typeface="Times New Roman" pitchFamily="18" charset="0"/>
                        </a:rPr>
                        <a:t>Source</a:t>
                      </a:r>
                    </a:p>
                  </a:txBody>
                  <a:tcPr/>
                </a:tc>
                <a:tc>
                  <a:txBody>
                    <a:bodyPr/>
                    <a:lstStyle/>
                    <a:p>
                      <a:pPr algn="just"/>
                      <a:r>
                        <a:rPr lang="en-IN" dirty="0">
                          <a:latin typeface="Times New Roman" pitchFamily="18" charset="0"/>
                          <a:cs typeface="Times New Roman" pitchFamily="18" charset="0"/>
                        </a:rPr>
                        <a:t>Springer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72356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7261" y="700412"/>
            <a:ext cx="11840507" cy="924140"/>
          </a:xfrm>
          <a:prstGeom prst="rect">
            <a:avLst/>
          </a:prstGeom>
          <a:solidFill>
            <a:schemeClr val="tx1">
              <a:lumMod val="75000"/>
              <a:lumOff val="2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7" y="146254"/>
            <a:ext cx="10023343" cy="400110"/>
          </a:xfrm>
          <a:prstGeom prst="rect">
            <a:avLst/>
          </a:prstGeom>
          <a:noFill/>
        </p:spPr>
        <p:txBody>
          <a:bodyPr wrap="square" rtlCol="0" anchor="ctr">
            <a:spAutoFit/>
          </a:bodyPr>
          <a:lstStyle/>
          <a:p>
            <a:r>
              <a:rPr lang="en-IN" sz="2000" dirty="0">
                <a:latin typeface="SamsungOne 600C" panose="020B0706030303020204" pitchFamily="34" charset="0"/>
                <a:ea typeface="SamsungOne 600C" panose="020B0706030303020204" pitchFamily="34" charset="0"/>
              </a:rPr>
              <a:t>Work-let Name: </a:t>
            </a:r>
            <a:r>
              <a:rPr lang="fr-FR" sz="2000" dirty="0">
                <a:latin typeface="SamsungOne 600C" panose="020B0706030303020204" pitchFamily="34" charset="0"/>
                <a:ea typeface="SamsungOne 600C" panose="020B0706030303020204" pitchFamily="34" charset="0"/>
              </a:rPr>
              <a:t>Explore &amp; </a:t>
            </a:r>
            <a:r>
              <a:rPr lang="fr-FR" sz="2000" dirty="0" err="1">
                <a:latin typeface="SamsungOne 600C" panose="020B0706030303020204" pitchFamily="34" charset="0"/>
                <a:ea typeface="SamsungOne 600C" panose="020B0706030303020204" pitchFamily="34" charset="0"/>
              </a:rPr>
              <a:t>Implement</a:t>
            </a:r>
            <a:r>
              <a:rPr lang="fr-FR" sz="2000" dirty="0">
                <a:latin typeface="SamsungOne 600C" panose="020B0706030303020204" pitchFamily="34" charset="0"/>
                <a:ea typeface="SamsungOne 600C" panose="020B0706030303020204" pitchFamily="34" charset="0"/>
              </a:rPr>
              <a:t> Image Augmentation Options</a:t>
            </a:r>
            <a:endParaRPr lang="en-US" sz="2000" dirty="0">
              <a:solidFill>
                <a:schemeClr val="bg1">
                  <a:lumMod val="50000"/>
                </a:schemeClr>
              </a:solidFill>
              <a:latin typeface="SamsungOne 600C" panose="020B0706030303020204" pitchFamily="34" charset="0"/>
              <a:ea typeface="SamsungOne 600C" panose="020B0706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25" name="Rectangle 24"/>
          <p:cNvSpPr/>
          <p:nvPr/>
        </p:nvSpPr>
        <p:spPr>
          <a:xfrm>
            <a:off x="173158" y="715652"/>
            <a:ext cx="1667444" cy="369332"/>
          </a:xfrm>
          <a:prstGeom prst="rect">
            <a:avLst/>
          </a:prstGeom>
        </p:spPr>
        <p:txBody>
          <a:bodyPr wrap="none">
            <a:spAutoFit/>
          </a:bodyPr>
          <a:lstStyle/>
          <a:p>
            <a:r>
              <a:rPr lang="en-IN" b="1" dirty="0">
                <a:solidFill>
                  <a:schemeClr val="accent6"/>
                </a:solidFill>
                <a:latin typeface="SamsungOne 600C" panose="020B0706030303020204" pitchFamily="34" charset="0"/>
                <a:ea typeface="SamsungOne 600C" panose="020B0706030303020204" pitchFamily="34" charset="0"/>
              </a:rPr>
              <a:t>Worklet Details</a:t>
            </a:r>
          </a:p>
        </p:txBody>
      </p:sp>
      <p:sp>
        <p:nvSpPr>
          <p:cNvPr id="26" name="Rectangle 25"/>
          <p:cNvSpPr/>
          <p:nvPr/>
        </p:nvSpPr>
        <p:spPr>
          <a:xfrm>
            <a:off x="283464" y="1109867"/>
            <a:ext cx="4167194" cy="461665"/>
          </a:xfrm>
          <a:prstGeom prst="rect">
            <a:avLst/>
          </a:prstGeom>
        </p:spPr>
        <p:txBody>
          <a:bodyPr wrap="square">
            <a:spAutoFit/>
          </a:bodyPr>
          <a:lstStyle/>
          <a:p>
            <a:pPr marL="228600" indent="-228600">
              <a:buAutoNum type="arabicPeriod"/>
            </a:pPr>
            <a:r>
              <a:rPr lang="en-IN" sz="1200" dirty="0">
                <a:solidFill>
                  <a:schemeClr val="bg1"/>
                </a:solidFill>
                <a:latin typeface="SamsungOne 600C" panose="020B0706030303020204" pitchFamily="34" charset="0"/>
                <a:ea typeface="SamsungOne 600C" panose="020B0706030303020204" pitchFamily="34" charset="0"/>
              </a:rPr>
              <a:t>Worklet ID: RSG32CU</a:t>
            </a:r>
          </a:p>
          <a:p>
            <a:pPr marL="228600" indent="-228600">
              <a:buAutoNum type="arabicPeriod"/>
            </a:pPr>
            <a:r>
              <a:rPr lang="en-IN" sz="1200" dirty="0">
                <a:solidFill>
                  <a:schemeClr val="bg1"/>
                </a:solidFill>
                <a:latin typeface="SamsungOne 600C" panose="020B0706030303020204" pitchFamily="34" charset="0"/>
                <a:ea typeface="SamsungOne 600C" panose="020B0706030303020204" pitchFamily="34" charset="0"/>
              </a:rPr>
              <a:t>College Name: Chandigarh University</a:t>
            </a:r>
          </a:p>
        </p:txBody>
      </p:sp>
      <p:pic>
        <p:nvPicPr>
          <p:cNvPr id="33"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7" name="Rectangle 26"/>
          <p:cNvSpPr/>
          <p:nvPr/>
        </p:nvSpPr>
        <p:spPr>
          <a:xfrm>
            <a:off x="167262" y="4197602"/>
            <a:ext cx="5867778" cy="2149410"/>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34" name="Rectangle 33"/>
          <p:cNvSpPr/>
          <p:nvPr/>
        </p:nvSpPr>
        <p:spPr>
          <a:xfrm>
            <a:off x="176226" y="2037123"/>
            <a:ext cx="5867779" cy="1986591"/>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lvl="1" indent="-1714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Thorough Literature review is done</a:t>
            </a:r>
          </a:p>
          <a:p>
            <a:pPr marL="265113" lvl="1" indent="-1714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Evaluation of performance of various model architectures on various augmentation techniques is done. </a:t>
            </a:r>
          </a:p>
        </p:txBody>
      </p:sp>
      <p:sp>
        <p:nvSpPr>
          <p:cNvPr id="37" name="Rectangle 36"/>
          <p:cNvSpPr/>
          <p:nvPr/>
        </p:nvSpPr>
        <p:spPr>
          <a:xfrm>
            <a:off x="167262" y="4262103"/>
            <a:ext cx="5867778" cy="2308324"/>
          </a:xfrm>
          <a:prstGeom prst="rect">
            <a:avLst/>
          </a:prstGeom>
        </p:spPr>
        <p:txBody>
          <a:bodyPr wrap="square">
            <a:spAutoFit/>
          </a:bodyPr>
          <a:lstStyle/>
          <a:p>
            <a:r>
              <a:rPr lang="en-IN" b="1" dirty="0">
                <a:solidFill>
                  <a:srgbClr val="0E4094"/>
                </a:solidFill>
                <a:latin typeface="SamsungOne 600C" panose="020B0706030303020204" pitchFamily="34" charset="0"/>
                <a:ea typeface="SamsungOne 600C" panose="020B0706030303020204" pitchFamily="34" charset="0"/>
              </a:rPr>
              <a:t>Next Steps </a:t>
            </a:r>
          </a:p>
          <a:p>
            <a:pPr marL="285750" indent="-2857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More analysis on combine effect on geometrical augmentation and colour augmentations.</a:t>
            </a:r>
          </a:p>
          <a:p>
            <a:pPr marL="285750" indent="-2857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Exploring other types of data generation through methods like GAN, Autoencoders.</a:t>
            </a:r>
          </a:p>
          <a:p>
            <a:pPr marL="285750" indent="-2857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More research on how to make the model invariant to transformations through sequential learning mechanism. </a:t>
            </a:r>
          </a:p>
          <a:p>
            <a:pPr marL="285750" indent="-2857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More research on using less number of augmentations to get impact of more.</a:t>
            </a:r>
          </a:p>
          <a:p>
            <a:endParaRPr lang="en-IN" sz="1400" b="1" dirty="0">
              <a:solidFill>
                <a:srgbClr val="0E4094"/>
              </a:solidFill>
              <a:latin typeface="SamsungOne 600C" panose="020B0706030303020204" pitchFamily="34" charset="0"/>
              <a:ea typeface="SamsungOne 600C" panose="020B0706030303020204" pitchFamily="34" charset="0"/>
            </a:endParaRPr>
          </a:p>
        </p:txBody>
      </p:sp>
      <p:sp>
        <p:nvSpPr>
          <p:cNvPr id="39" name="Rectangle 38"/>
          <p:cNvSpPr/>
          <p:nvPr/>
        </p:nvSpPr>
        <p:spPr>
          <a:xfrm>
            <a:off x="265768" y="2110196"/>
            <a:ext cx="2260555" cy="369332"/>
          </a:xfrm>
          <a:prstGeom prst="rect">
            <a:avLst/>
          </a:prstGeom>
        </p:spPr>
        <p:txBody>
          <a:bodyPr wrap="none">
            <a:spAutoFit/>
          </a:bodyPr>
          <a:lstStyle/>
          <a:p>
            <a:r>
              <a:rPr lang="en-IN" b="1" dirty="0">
                <a:solidFill>
                  <a:srgbClr val="0E4094"/>
                </a:solidFill>
                <a:latin typeface="SamsungOne 600C" panose="020B0706030303020204" pitchFamily="34" charset="0"/>
                <a:ea typeface="SamsungOne 600C" panose="020B0706030303020204" pitchFamily="34" charset="0"/>
              </a:rPr>
              <a:t>KPIs achieved till now</a:t>
            </a:r>
          </a:p>
        </p:txBody>
      </p:sp>
      <p:sp>
        <p:nvSpPr>
          <p:cNvPr id="40" name="Rectangle 39"/>
          <p:cNvSpPr/>
          <p:nvPr/>
        </p:nvSpPr>
        <p:spPr>
          <a:xfrm>
            <a:off x="6139991" y="4205097"/>
            <a:ext cx="5867778" cy="2141915"/>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IN" sz="1400" b="1" dirty="0">
              <a:solidFill>
                <a:srgbClr val="0E4094"/>
              </a:solidFill>
              <a:latin typeface="SamsungOne 600C" panose="020B0706030303020204" pitchFamily="34" charset="0"/>
              <a:ea typeface="SamsungOne 600C" panose="020B0706030303020204" pitchFamily="34" charset="0"/>
            </a:endParaRPr>
          </a:p>
          <a:p>
            <a:pPr marL="285750" indent="-285750">
              <a:buFont typeface="Arial" panose="020B0604020202020204" pitchFamily="34" charset="0"/>
              <a:buChar char="•"/>
            </a:pPr>
            <a:endParaRPr lang="en-IN" sz="1400" b="1" dirty="0">
              <a:solidFill>
                <a:srgbClr val="0E4094"/>
              </a:solidFill>
              <a:latin typeface="SamsungOne 600C" panose="020B0706030303020204" pitchFamily="34" charset="0"/>
              <a:ea typeface="SamsungOne 600C" panose="020B0706030303020204" pitchFamily="34" charset="0"/>
            </a:endParaRPr>
          </a:p>
          <a:p>
            <a:pPr marL="285750" indent="-2857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We started with a accuracy of 74% on 4000 test images and now we are able to achieve accuracy of 80 % on 18000 test images.</a:t>
            </a:r>
          </a:p>
          <a:p>
            <a:pPr marL="285750" indent="-2857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Model trained in sequential manner is 30% more robust to various transformations rather than the non-sequential or shuffled models.</a:t>
            </a:r>
          </a:p>
          <a:p>
            <a:pPr algn="ctr"/>
            <a:endParaRPr lang="en-US" dirty="0">
              <a:latin typeface="SamsungOne 600C" panose="020B0706030303020204" pitchFamily="34" charset="0"/>
              <a:ea typeface="SamsungOne 600C" panose="020B0706030303020204" pitchFamily="34" charset="0"/>
            </a:endParaRPr>
          </a:p>
        </p:txBody>
      </p:sp>
      <p:sp>
        <p:nvSpPr>
          <p:cNvPr id="41" name="Rectangle 40"/>
          <p:cNvSpPr/>
          <p:nvPr/>
        </p:nvSpPr>
        <p:spPr>
          <a:xfrm>
            <a:off x="6139991" y="4277046"/>
            <a:ext cx="3720890" cy="369332"/>
          </a:xfrm>
          <a:prstGeom prst="rect">
            <a:avLst/>
          </a:prstGeom>
        </p:spPr>
        <p:txBody>
          <a:bodyPr wrap="none">
            <a:spAutoFit/>
          </a:bodyPr>
          <a:lstStyle/>
          <a:p>
            <a:r>
              <a:rPr lang="en-IN" b="1" dirty="0">
                <a:solidFill>
                  <a:srgbClr val="0E4094"/>
                </a:solidFill>
                <a:latin typeface="SamsungOne 600C" panose="020B0706030303020204" pitchFamily="34" charset="0"/>
                <a:ea typeface="SamsungOne 600C" panose="020B0706030303020204" pitchFamily="34" charset="0"/>
              </a:rPr>
              <a:t>Key Achievements/ Outcome till now</a:t>
            </a:r>
          </a:p>
        </p:txBody>
      </p:sp>
      <p:sp>
        <p:nvSpPr>
          <p:cNvPr id="42" name="Rectangle 41"/>
          <p:cNvSpPr/>
          <p:nvPr/>
        </p:nvSpPr>
        <p:spPr>
          <a:xfrm>
            <a:off x="6181044" y="2037123"/>
            <a:ext cx="5867778" cy="1986592"/>
          </a:xfrm>
          <a:prstGeom prst="rect">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The number of augmentation techniques are unlimited choosing right sequence is a challenge.</a:t>
            </a:r>
          </a:p>
          <a:p>
            <a:pPr marL="285750" indent="-2857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During experimentation, the time taken to train a model is concerning.</a:t>
            </a:r>
          </a:p>
          <a:p>
            <a:pPr marL="285750" indent="-285750">
              <a:buFont typeface="Arial" panose="020B0604020202020204" pitchFamily="34" charset="0"/>
              <a:buChar char="•"/>
            </a:pPr>
            <a:r>
              <a:rPr lang="en-IN" sz="1400" b="1" dirty="0">
                <a:solidFill>
                  <a:srgbClr val="0E4094"/>
                </a:solidFill>
                <a:latin typeface="SamsungOne 600C" panose="020B0706030303020204" pitchFamily="34" charset="0"/>
                <a:ea typeface="SamsungOne 600C" panose="020B0706030303020204" pitchFamily="34" charset="0"/>
              </a:rPr>
              <a:t>Making model robust to small variations in pixels is quite a challenge.</a:t>
            </a:r>
          </a:p>
        </p:txBody>
      </p:sp>
      <p:sp>
        <p:nvSpPr>
          <p:cNvPr id="43" name="Rectangle 42"/>
          <p:cNvSpPr/>
          <p:nvPr/>
        </p:nvSpPr>
        <p:spPr>
          <a:xfrm>
            <a:off x="6139991" y="2116292"/>
            <a:ext cx="3070071" cy="369332"/>
          </a:xfrm>
          <a:prstGeom prst="rect">
            <a:avLst/>
          </a:prstGeom>
        </p:spPr>
        <p:txBody>
          <a:bodyPr wrap="none">
            <a:spAutoFit/>
          </a:bodyPr>
          <a:lstStyle/>
          <a:p>
            <a:r>
              <a:rPr lang="en-IN" b="1" dirty="0">
                <a:solidFill>
                  <a:srgbClr val="0E4094"/>
                </a:solidFill>
                <a:latin typeface="SamsungOne 600C" panose="020B0706030303020204" pitchFamily="34" charset="0"/>
                <a:ea typeface="SamsungOne 600C" panose="020B0706030303020204" pitchFamily="34" charset="0"/>
              </a:rPr>
              <a:t>Any Challenges/ Issues faced</a:t>
            </a:r>
          </a:p>
        </p:txBody>
      </p:sp>
      <p:sp>
        <p:nvSpPr>
          <p:cNvPr id="44" name="TextBox 43"/>
          <p:cNvSpPr txBox="1"/>
          <p:nvPr/>
        </p:nvSpPr>
        <p:spPr>
          <a:xfrm>
            <a:off x="10040112" y="6488668"/>
            <a:ext cx="2151887" cy="369332"/>
          </a:xfrm>
          <a:prstGeom prst="rect">
            <a:avLst/>
          </a:prstGeom>
          <a:noFill/>
        </p:spPr>
        <p:txBody>
          <a:bodyPr wrap="square" rtlCol="0" anchor="ctr">
            <a:spAutoFit/>
          </a:bodyPr>
          <a:lstStyle/>
          <a:p>
            <a:r>
              <a:rPr lang="en-IN" dirty="0">
                <a:latin typeface="SamsungOne 600C" panose="020B0706030303020204" pitchFamily="34" charset="0"/>
                <a:ea typeface="SamsungOne 600C" panose="020B0706030303020204" pitchFamily="34" charset="0"/>
              </a:rPr>
              <a:t>Date: 27-03-2023</a:t>
            </a:r>
            <a:endParaRPr lang="en-US" dirty="0">
              <a:solidFill>
                <a:schemeClr val="bg1">
                  <a:lumMod val="50000"/>
                </a:schemeClr>
              </a:solidFill>
              <a:latin typeface="SamsungOne 600C" panose="020B0706030303020204" pitchFamily="34" charset="0"/>
              <a:ea typeface="SamsungOne 600C" panose="020B0706030303020204" pitchFamily="34" charset="0"/>
            </a:endParaRPr>
          </a:p>
        </p:txBody>
      </p:sp>
    </p:spTree>
    <p:extLst>
      <p:ext uri="{BB962C8B-B14F-4D97-AF65-F5344CB8AC3E}">
        <p14:creationId xmlns:p14="http://schemas.microsoft.com/office/powerpoint/2010/main" val="1844431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538" y="1242300"/>
            <a:ext cx="10515600" cy="4351338"/>
          </a:xfrm>
        </p:spPr>
        <p:txBody>
          <a:bodyPr>
            <a:normAutofit/>
          </a:bodyPr>
          <a:lstStyle/>
          <a:p>
            <a:pPr marL="0" indent="0">
              <a:buNone/>
            </a:pPr>
            <a:r>
              <a:rPr lang="en-IN" sz="2000" dirty="0">
                <a:latin typeface="Times New Roman" pitchFamily="18" charset="0"/>
                <a:cs typeface="Times New Roman" pitchFamily="18" charset="0"/>
              </a:rPr>
              <a:t>[1] Inoue, Hiroshi. "Data augmentation by pairing samples for images classification." arXiv preprint arXiv:1801.02929 (2018). </a:t>
            </a:r>
          </a:p>
          <a:p>
            <a:pPr marL="0" indent="0">
              <a:buNone/>
            </a:pPr>
            <a:r>
              <a:rPr lang="en-IN" sz="2000" dirty="0">
                <a:latin typeface="Times New Roman" pitchFamily="18" charset="0"/>
                <a:cs typeface="Times New Roman" pitchFamily="18" charset="0"/>
              </a:rPr>
              <a:t>[2] </a:t>
            </a:r>
            <a:r>
              <a:rPr lang="en-IN" sz="2000" dirty="0" err="1">
                <a:latin typeface="Times New Roman" pitchFamily="18" charset="0"/>
                <a:cs typeface="Times New Roman" pitchFamily="18" charset="0"/>
              </a:rPr>
              <a:t>Chapelle</a:t>
            </a:r>
            <a:r>
              <a:rPr lang="en-IN" sz="2000" dirty="0">
                <a:latin typeface="Times New Roman" pitchFamily="18" charset="0"/>
                <a:cs typeface="Times New Roman" pitchFamily="18" charset="0"/>
              </a:rPr>
              <a:t>, Olivier, and Bernhard </a:t>
            </a:r>
            <a:r>
              <a:rPr lang="en-IN" sz="2000" dirty="0" err="1">
                <a:latin typeface="Times New Roman" pitchFamily="18" charset="0"/>
                <a:cs typeface="Times New Roman" pitchFamily="18" charset="0"/>
              </a:rPr>
              <a:t>Schölkopf</a:t>
            </a:r>
            <a:r>
              <a:rPr lang="en-IN" sz="2000" dirty="0">
                <a:latin typeface="Times New Roman" pitchFamily="18" charset="0"/>
                <a:cs typeface="Times New Roman" pitchFamily="18" charset="0"/>
              </a:rPr>
              <a:t>. "Incorporating invariances in non-linear support vector machines." Advances in neural information processing systems 14 (2001). </a:t>
            </a:r>
          </a:p>
          <a:p>
            <a:pPr marL="0" indent="0">
              <a:buNone/>
            </a:pPr>
            <a:r>
              <a:rPr lang="en-IN" sz="2000" dirty="0">
                <a:latin typeface="Times New Roman" pitchFamily="18" charset="0"/>
                <a:cs typeface="Times New Roman" pitchFamily="18" charset="0"/>
              </a:rPr>
              <a:t>[3] Cireşan, Dan C., </a:t>
            </a:r>
            <a:r>
              <a:rPr lang="en-IN" sz="2000" dirty="0" err="1">
                <a:latin typeface="Times New Roman" pitchFamily="18" charset="0"/>
                <a:cs typeface="Times New Roman" pitchFamily="18" charset="0"/>
              </a:rPr>
              <a:t>Ueli</a:t>
            </a:r>
            <a:r>
              <a:rPr lang="en-IN" sz="2000" dirty="0">
                <a:latin typeface="Times New Roman" pitchFamily="18" charset="0"/>
                <a:cs typeface="Times New Roman" pitchFamily="18" charset="0"/>
              </a:rPr>
              <a:t> Meier, Jonathan </a:t>
            </a:r>
            <a:r>
              <a:rPr lang="en-IN" sz="2000" dirty="0" err="1">
                <a:latin typeface="Times New Roman" pitchFamily="18" charset="0"/>
                <a:cs typeface="Times New Roman" pitchFamily="18" charset="0"/>
              </a:rPr>
              <a:t>Masci</a:t>
            </a:r>
            <a:r>
              <a:rPr lang="en-IN" sz="2000" dirty="0">
                <a:latin typeface="Times New Roman" pitchFamily="18" charset="0"/>
                <a:cs typeface="Times New Roman" pitchFamily="18" charset="0"/>
              </a:rPr>
              <a:t>, Luca M. Gambardella, and Jürgen </a:t>
            </a:r>
            <a:r>
              <a:rPr lang="en-IN" sz="2000" dirty="0" err="1">
                <a:latin typeface="Times New Roman" pitchFamily="18" charset="0"/>
                <a:cs typeface="Times New Roman" pitchFamily="18" charset="0"/>
              </a:rPr>
              <a:t>Schmidhuber</a:t>
            </a:r>
            <a:r>
              <a:rPr lang="en-IN" sz="2000" dirty="0">
                <a:latin typeface="Times New Roman" pitchFamily="18" charset="0"/>
                <a:cs typeface="Times New Roman" pitchFamily="18" charset="0"/>
              </a:rPr>
              <a:t>. "High-performance neural networks for visual object classification." arXiv preprint arXiv:1102.0183 (2011)</a:t>
            </a:r>
          </a:p>
          <a:p>
            <a:pPr marL="0" indent="0">
              <a:buNone/>
            </a:pPr>
            <a:r>
              <a:rPr lang="en-IN" sz="2000" dirty="0">
                <a:latin typeface="Times New Roman" pitchFamily="18" charset="0"/>
                <a:cs typeface="Times New Roman" pitchFamily="18" charset="0"/>
              </a:rPr>
              <a:t>[4] Marini N, </a:t>
            </a:r>
            <a:r>
              <a:rPr lang="en-IN" sz="2000" dirty="0" err="1">
                <a:latin typeface="Times New Roman" pitchFamily="18" charset="0"/>
                <a:cs typeface="Times New Roman" pitchFamily="18" charset="0"/>
              </a:rPr>
              <a:t>Otalora</a:t>
            </a:r>
            <a:r>
              <a:rPr lang="en-IN" sz="2000" dirty="0">
                <a:latin typeface="Times New Roman" pitchFamily="18" charset="0"/>
                <a:cs typeface="Times New Roman" pitchFamily="18" charset="0"/>
              </a:rPr>
              <a:t> S, </a:t>
            </a:r>
            <a:r>
              <a:rPr lang="en-IN" sz="2000" dirty="0" err="1">
                <a:latin typeface="Times New Roman" pitchFamily="18" charset="0"/>
                <a:cs typeface="Times New Roman" pitchFamily="18" charset="0"/>
              </a:rPr>
              <a:t>Wodzinski</a:t>
            </a:r>
            <a:r>
              <a:rPr lang="en-IN" sz="2000" dirty="0">
                <a:latin typeface="Times New Roman" pitchFamily="18" charset="0"/>
                <a:cs typeface="Times New Roman" pitchFamily="18" charset="0"/>
              </a:rPr>
              <a:t> M, </a:t>
            </a:r>
            <a:r>
              <a:rPr lang="en-IN" sz="2000" dirty="0" err="1">
                <a:latin typeface="Times New Roman" pitchFamily="18" charset="0"/>
                <a:cs typeface="Times New Roman" pitchFamily="18" charset="0"/>
              </a:rPr>
              <a:t>Tomassini</a:t>
            </a:r>
            <a:r>
              <a:rPr lang="en-IN" sz="2000" dirty="0">
                <a:latin typeface="Times New Roman" pitchFamily="18" charset="0"/>
                <a:cs typeface="Times New Roman" pitchFamily="18" charset="0"/>
              </a:rPr>
              <a:t> S, </a:t>
            </a:r>
            <a:r>
              <a:rPr lang="en-IN" sz="2000" dirty="0" err="1">
                <a:latin typeface="Times New Roman" pitchFamily="18" charset="0"/>
                <a:cs typeface="Times New Roman" pitchFamily="18" charset="0"/>
              </a:rPr>
              <a:t>Dragoni</a:t>
            </a:r>
            <a:r>
              <a:rPr lang="en-IN" sz="2000" dirty="0">
                <a:latin typeface="Times New Roman" pitchFamily="18" charset="0"/>
                <a:cs typeface="Times New Roman" pitchFamily="18" charset="0"/>
              </a:rPr>
              <a:t> AF, </a:t>
            </a:r>
            <a:r>
              <a:rPr lang="en-IN" sz="2000" dirty="0" err="1">
                <a:latin typeface="Times New Roman" pitchFamily="18" charset="0"/>
                <a:cs typeface="Times New Roman" pitchFamily="18" charset="0"/>
              </a:rPr>
              <a:t>MarchandMaillet</a:t>
            </a:r>
            <a:r>
              <a:rPr lang="en-IN" sz="2000" dirty="0">
                <a:latin typeface="Times New Roman" pitchFamily="18" charset="0"/>
                <a:cs typeface="Times New Roman" pitchFamily="18" charset="0"/>
              </a:rPr>
              <a:t> S, Morales JP, Duran-Lopez L, </a:t>
            </a:r>
            <a:r>
              <a:rPr lang="en-IN" sz="2000" dirty="0" err="1">
                <a:latin typeface="Times New Roman" pitchFamily="18" charset="0"/>
                <a:cs typeface="Times New Roman" pitchFamily="18" charset="0"/>
              </a:rPr>
              <a:t>Vatrano</a:t>
            </a:r>
            <a:r>
              <a:rPr lang="en-IN" sz="2000" dirty="0">
                <a:latin typeface="Times New Roman" pitchFamily="18" charset="0"/>
                <a:cs typeface="Times New Roman" pitchFamily="18" charset="0"/>
              </a:rPr>
              <a:t> S, Müller H, </a:t>
            </a:r>
            <a:r>
              <a:rPr lang="en-IN" sz="2000" dirty="0" err="1">
                <a:latin typeface="Times New Roman" pitchFamily="18" charset="0"/>
                <a:cs typeface="Times New Roman" pitchFamily="18" charset="0"/>
              </a:rPr>
              <a:t>Atzori</a:t>
            </a:r>
            <a:r>
              <a:rPr lang="en-IN" sz="2000" dirty="0">
                <a:latin typeface="Times New Roman" pitchFamily="18" charset="0"/>
                <a:cs typeface="Times New Roman" pitchFamily="18" charset="0"/>
              </a:rPr>
              <a:t> M. </a:t>
            </a:r>
            <a:r>
              <a:rPr lang="en-IN" sz="2000" dirty="0" err="1">
                <a:latin typeface="Times New Roman" pitchFamily="18" charset="0"/>
                <a:cs typeface="Times New Roman" pitchFamily="18" charset="0"/>
              </a:rPr>
              <a:t>Datadriven</a:t>
            </a:r>
            <a:r>
              <a:rPr lang="en-IN" sz="2000" dirty="0">
                <a:latin typeface="Times New Roman" pitchFamily="18" charset="0"/>
                <a:cs typeface="Times New Roman" pitchFamily="18" charset="0"/>
              </a:rPr>
              <a:t> color augmentation for H&amp;E stained images in computational pathology. Journal of Pathology Informatics. 2023 Jan 3:</a:t>
            </a:r>
            <a:r>
              <a:rPr lang="en-IN" sz="2000" dirty="0"/>
              <a:t>100183.</a:t>
            </a:r>
            <a:endParaRPr lang="en-IN" sz="2000" dirty="0">
              <a:latin typeface="Times New Roman" pitchFamily="18" charset="0"/>
              <a:cs typeface="Times New Roman" pitchFamily="18" charset="0"/>
            </a:endParaRPr>
          </a:p>
          <a:p>
            <a:pPr marL="0" indent="0">
              <a:buNone/>
            </a:pPr>
            <a:endParaRPr lang="en-IN" sz="2000" dirty="0">
              <a:latin typeface="Times New Roman" pitchFamily="18" charset="0"/>
              <a:cs typeface="Times New Roman" pitchFamily="18"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5" name="Rectangle 4"/>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6" name="Rectangle 5"/>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8" name="TextBox 7"/>
          <p:cNvSpPr txBox="1"/>
          <p:nvPr/>
        </p:nvSpPr>
        <p:spPr>
          <a:xfrm>
            <a:off x="381898" y="215403"/>
            <a:ext cx="9402182" cy="584775"/>
          </a:xfrm>
          <a:prstGeom prst="rect">
            <a:avLst/>
          </a:prstGeom>
          <a:noFill/>
        </p:spPr>
        <p:txBody>
          <a:bodyPr wrap="square" rtlCol="0" anchor="ctr">
            <a:spAutoFit/>
          </a:bodyPr>
          <a:lstStyle/>
          <a:p>
            <a:r>
              <a:rPr lang="en-IN" sz="3200" b="1" dirty="0">
                <a:latin typeface="SamsungOne 200" panose="020B0203030303020204" pitchFamily="34" charset="0"/>
                <a:ea typeface="SamsungOne 200" panose="020B0203030303020204" pitchFamily="34" charset="0"/>
              </a:rPr>
              <a:t>References</a:t>
            </a:r>
          </a:p>
        </p:txBody>
      </p:sp>
    </p:spTree>
    <p:extLst>
      <p:ext uri="{BB962C8B-B14F-4D97-AF65-F5344CB8AC3E}">
        <p14:creationId xmlns:p14="http://schemas.microsoft.com/office/powerpoint/2010/main" val="724539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6548" y="526774"/>
            <a:ext cx="9157252" cy="5650189"/>
          </a:xfrm>
        </p:spPr>
        <p:txBody>
          <a:bodyPr anchor="ctr">
            <a:noAutofit/>
          </a:bodyPr>
          <a:lstStyle/>
          <a:p>
            <a:pPr marL="0" indent="0" algn="ctr">
              <a:buNone/>
            </a:pPr>
            <a:r>
              <a:rPr lang="en-IN" sz="13800" dirty="0">
                <a:solidFill>
                  <a:schemeClr val="accent1"/>
                </a:solidFill>
                <a:latin typeface="Edwardian Script ITC" panose="030303020407070D0804" pitchFamily="66" charset="0"/>
              </a:rPr>
              <a:t>Thank you</a:t>
            </a:r>
            <a:endParaRPr lang="en-US" sz="13800" dirty="0">
              <a:solidFill>
                <a:schemeClr val="accent1"/>
              </a:solidFill>
              <a:latin typeface="Edwardian Script ITC" panose="030303020407070D0804" pitchFamily="66" charset="0"/>
            </a:endParaRPr>
          </a:p>
        </p:txBody>
      </p:sp>
      <p:sp>
        <p:nvSpPr>
          <p:cNvPr id="4" name="Rectangle 3"/>
          <p:cNvSpPr/>
          <p:nvPr/>
        </p:nvSpPr>
        <p:spPr>
          <a:xfrm>
            <a:off x="764740" y="-24610"/>
            <a:ext cx="984547" cy="68826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5" name="Rectangle 4"/>
          <p:cNvSpPr/>
          <p:nvPr/>
        </p:nvSpPr>
        <p:spPr>
          <a:xfrm>
            <a:off x="0" y="0"/>
            <a:ext cx="616225" cy="6857999"/>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Tree>
    <p:extLst>
      <p:ext uri="{BB962C8B-B14F-4D97-AF65-F5344CB8AC3E}">
        <p14:creationId xmlns:p14="http://schemas.microsoft.com/office/powerpoint/2010/main" val="563857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896471"/>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381898" y="1358136"/>
            <a:ext cx="9568926" cy="1704569"/>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Major Goals: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Reducing overfitting of the model.</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Improving the performance of the model.</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Making the model invariant to various transformations.</a:t>
            </a:r>
            <a:endParaRPr lang="en-IN"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408791" y="3160042"/>
            <a:ext cx="9568926" cy="3366563"/>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Experimental setup:</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Dataset: Cats vs Dogs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Total size: 25000</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Training size: 3000 (1500 of Cats, 1500 of Dog)</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Test size: 22000</a:t>
            </a:r>
          </a:p>
          <a:p>
            <a:pPr>
              <a:lnSpc>
                <a:spcPct val="150000"/>
              </a:lnSpc>
            </a:pPr>
            <a:r>
              <a:rPr lang="en-US" dirty="0">
                <a:latin typeface="Times New Roman" panose="02020603050405020304" pitchFamily="18" charset="0"/>
                <a:cs typeface="Times New Roman" panose="02020603050405020304" pitchFamily="18" charset="0"/>
              </a:rPr>
              <a:t>Note: To test the impact of the augmentation techniques, we will take </a:t>
            </a:r>
          </a:p>
          <a:p>
            <a:pPr>
              <a:lnSpc>
                <a:spcPct val="150000"/>
              </a:lnSpc>
            </a:pPr>
            <a:r>
              <a:rPr lang="en-US" dirty="0">
                <a:latin typeface="Times New Roman" panose="02020603050405020304" pitchFamily="18" charset="0"/>
                <a:cs typeface="Times New Roman" panose="02020603050405020304" pitchFamily="18" charset="0"/>
              </a:rPr>
              <a:t>some random samples from the test dataset and apply the same technique</a:t>
            </a:r>
          </a:p>
          <a:p>
            <a:pPr>
              <a:lnSpc>
                <a:spcPct val="150000"/>
              </a:lnSpc>
            </a:pPr>
            <a:r>
              <a:rPr lang="en-US" dirty="0">
                <a:latin typeface="Times New Roman" panose="02020603050405020304" pitchFamily="18" charset="0"/>
                <a:cs typeface="Times New Roman" panose="02020603050405020304" pitchFamily="18" charset="0"/>
              </a:rPr>
              <a:t>and we will ask the model to </a:t>
            </a:r>
            <a:r>
              <a:rPr lang="en-US" dirty="0" err="1">
                <a:latin typeface="Times New Roman" panose="02020603050405020304" pitchFamily="18" charset="0"/>
                <a:cs typeface="Times New Roman" panose="02020603050405020304" pitchFamily="18" charset="0"/>
              </a:rPr>
              <a:t>predicit</a:t>
            </a:r>
            <a:r>
              <a:rPr lang="en-US"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7E3A1865-D939-1F84-E8C7-6D15CACDD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767" y="2187251"/>
            <a:ext cx="1608045" cy="1608045"/>
          </a:xfrm>
          <a:prstGeom prst="rect">
            <a:avLst/>
          </a:prstGeom>
        </p:spPr>
      </p:pic>
      <p:pic>
        <p:nvPicPr>
          <p:cNvPr id="9" name="Picture 8">
            <a:extLst>
              <a:ext uri="{FF2B5EF4-FFF2-40B4-BE49-F238E27FC236}">
                <a16:creationId xmlns:a16="http://schemas.microsoft.com/office/drawing/2014/main" id="{A50FA507-392B-EABE-3D87-02F4B2774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9770" y="2210420"/>
            <a:ext cx="1513916" cy="1513916"/>
          </a:xfrm>
          <a:prstGeom prst="rect">
            <a:avLst/>
          </a:prstGeom>
        </p:spPr>
      </p:pic>
      <p:pic>
        <p:nvPicPr>
          <p:cNvPr id="13" name="Picture 12">
            <a:extLst>
              <a:ext uri="{FF2B5EF4-FFF2-40B4-BE49-F238E27FC236}">
                <a16:creationId xmlns:a16="http://schemas.microsoft.com/office/drawing/2014/main" id="{DF23A6F2-CBF6-EF22-16F8-EBD713B6B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9767" y="4472226"/>
            <a:ext cx="1608046" cy="1608046"/>
          </a:xfrm>
          <a:prstGeom prst="rect">
            <a:avLst/>
          </a:prstGeom>
        </p:spPr>
      </p:pic>
      <p:pic>
        <p:nvPicPr>
          <p:cNvPr id="16" name="Picture 15">
            <a:extLst>
              <a:ext uri="{FF2B5EF4-FFF2-40B4-BE49-F238E27FC236}">
                <a16:creationId xmlns:a16="http://schemas.microsoft.com/office/drawing/2014/main" id="{74551A2D-5CDF-D794-3125-F727DA6584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2471" y="4343070"/>
            <a:ext cx="1704569" cy="1704569"/>
          </a:xfrm>
          <a:prstGeom prst="rect">
            <a:avLst/>
          </a:prstGeom>
        </p:spPr>
      </p:pic>
      <p:sp>
        <p:nvSpPr>
          <p:cNvPr id="17" name="TextBox 16">
            <a:extLst>
              <a:ext uri="{FF2B5EF4-FFF2-40B4-BE49-F238E27FC236}">
                <a16:creationId xmlns:a16="http://schemas.microsoft.com/office/drawing/2014/main" id="{1EA739D1-F40D-D8E7-5BE1-AED8599AE191}"/>
              </a:ext>
            </a:extLst>
          </p:cNvPr>
          <p:cNvSpPr txBox="1"/>
          <p:nvPr/>
        </p:nvSpPr>
        <p:spPr>
          <a:xfrm>
            <a:off x="9200779" y="2926982"/>
            <a:ext cx="583301" cy="369332"/>
          </a:xfrm>
          <a:prstGeom prst="rect">
            <a:avLst/>
          </a:prstGeom>
          <a:noFill/>
        </p:spPr>
        <p:txBody>
          <a:bodyPr wrap="none" rtlCol="0">
            <a:spAutoFit/>
          </a:bodyPr>
          <a:lstStyle/>
          <a:p>
            <a:r>
              <a:rPr lang="en-US" dirty="0"/>
              <a:t>Cats</a:t>
            </a:r>
            <a:endParaRPr lang="en-IN" dirty="0"/>
          </a:p>
        </p:txBody>
      </p:sp>
      <p:sp>
        <p:nvSpPr>
          <p:cNvPr id="18" name="TextBox 17">
            <a:extLst>
              <a:ext uri="{FF2B5EF4-FFF2-40B4-BE49-F238E27FC236}">
                <a16:creationId xmlns:a16="http://schemas.microsoft.com/office/drawing/2014/main" id="{1E2A390B-8F45-4A8A-6FF4-263FA019F520}"/>
              </a:ext>
            </a:extLst>
          </p:cNvPr>
          <p:cNvSpPr txBox="1"/>
          <p:nvPr/>
        </p:nvSpPr>
        <p:spPr>
          <a:xfrm>
            <a:off x="9155952" y="4953006"/>
            <a:ext cx="647934" cy="369332"/>
          </a:xfrm>
          <a:prstGeom prst="rect">
            <a:avLst/>
          </a:prstGeom>
          <a:noFill/>
        </p:spPr>
        <p:txBody>
          <a:bodyPr wrap="none" rtlCol="0">
            <a:spAutoFit/>
          </a:bodyPr>
          <a:lstStyle/>
          <a:p>
            <a:r>
              <a:rPr lang="en-US" dirty="0"/>
              <a:t>Dogs</a:t>
            </a:r>
            <a:endParaRPr lang="en-IN" dirty="0"/>
          </a:p>
        </p:txBody>
      </p:sp>
    </p:spTree>
    <p:extLst>
      <p:ext uri="{BB962C8B-B14F-4D97-AF65-F5344CB8AC3E}">
        <p14:creationId xmlns:p14="http://schemas.microsoft.com/office/powerpoint/2010/main" val="313671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381898" y="1241673"/>
            <a:ext cx="9568926" cy="1289071"/>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Priorities:</a:t>
            </a:r>
          </a:p>
          <a:p>
            <a:pPr marL="285750" indent="-285750">
              <a:lnSpc>
                <a:spcPct val="150000"/>
              </a:lnSpc>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492055" y="1699824"/>
            <a:ext cx="9568926" cy="4580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Making the model </a:t>
            </a:r>
            <a:r>
              <a:rPr lang="en-US" b="1" dirty="0">
                <a:latin typeface="Times New Roman" panose="02020603050405020304" pitchFamily="18" charset="0"/>
                <a:cs typeface="Times New Roman" panose="02020603050405020304" pitchFamily="18" charset="0"/>
              </a:rPr>
              <a:t>invariant</a:t>
            </a:r>
            <a:r>
              <a:rPr lang="en-US" dirty="0">
                <a:latin typeface="Times New Roman" panose="02020603050405020304" pitchFamily="18" charset="0"/>
                <a:cs typeface="Times New Roman" panose="02020603050405020304" pitchFamily="18" charset="0"/>
              </a:rPr>
              <a:t> to </a:t>
            </a:r>
            <a:r>
              <a:rPr lang="en-US" b="1" dirty="0">
                <a:latin typeface="Times New Roman" panose="02020603050405020304" pitchFamily="18" charset="0"/>
                <a:cs typeface="Times New Roman" panose="02020603050405020304" pitchFamily="18" charset="0"/>
              </a:rPr>
              <a:t>rotational transformations</a:t>
            </a:r>
            <a:r>
              <a:rPr lang="en-US"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7E3A1865-D939-1F84-E8C7-6D15CACDD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745" y="4553312"/>
            <a:ext cx="1444695" cy="1444695"/>
          </a:xfrm>
          <a:prstGeom prst="rect">
            <a:avLst/>
          </a:prstGeom>
        </p:spPr>
      </p:pic>
      <p:sp>
        <p:nvSpPr>
          <p:cNvPr id="5" name="TextBox 4">
            <a:extLst>
              <a:ext uri="{FF2B5EF4-FFF2-40B4-BE49-F238E27FC236}">
                <a16:creationId xmlns:a16="http://schemas.microsoft.com/office/drawing/2014/main" id="{CC6C27FB-3862-8307-A787-22FD45A940BB}"/>
              </a:ext>
            </a:extLst>
          </p:cNvPr>
          <p:cNvSpPr txBox="1"/>
          <p:nvPr/>
        </p:nvSpPr>
        <p:spPr>
          <a:xfrm>
            <a:off x="494634" y="2115246"/>
            <a:ext cx="9568926" cy="8735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Making the model </a:t>
            </a:r>
            <a:r>
              <a:rPr lang="en-US" b="1" dirty="0">
                <a:latin typeface="Times New Roman" panose="02020603050405020304" pitchFamily="18" charset="0"/>
                <a:cs typeface="Times New Roman" panose="02020603050405020304" pitchFamily="18" charset="0"/>
              </a:rPr>
              <a:t>invariant</a:t>
            </a:r>
            <a:r>
              <a:rPr lang="en-US" dirty="0">
                <a:latin typeface="Times New Roman" panose="02020603050405020304" pitchFamily="18" charset="0"/>
                <a:cs typeface="Times New Roman" panose="02020603050405020304" pitchFamily="18" charset="0"/>
              </a:rPr>
              <a:t> to </a:t>
            </a:r>
            <a:r>
              <a:rPr lang="en-US" b="1" dirty="0">
                <a:latin typeface="Times New Roman" panose="02020603050405020304" pitchFamily="18" charset="0"/>
                <a:cs typeface="Times New Roman" panose="02020603050405020304" pitchFamily="18" charset="0"/>
              </a:rPr>
              <a:t>translation or shift operations</a:t>
            </a:r>
            <a:r>
              <a:rPr lang="en-US" dirty="0">
                <a:latin typeface="Times New Roman" panose="02020603050405020304" pitchFamily="18" charset="0"/>
                <a:cs typeface="Times New Roman" panose="02020603050405020304" pitchFamily="18" charset="0"/>
              </a:rPr>
              <a:t>.</a:t>
            </a:r>
          </a:p>
          <a:p>
            <a:pPr>
              <a:lnSpc>
                <a:spcPct val="150000"/>
              </a:lnSpc>
            </a:pP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572654-F34B-2980-A0E8-E3881036A454}"/>
              </a:ext>
            </a:extLst>
          </p:cNvPr>
          <p:cNvSpPr txBox="1"/>
          <p:nvPr/>
        </p:nvSpPr>
        <p:spPr>
          <a:xfrm>
            <a:off x="512136" y="2591262"/>
            <a:ext cx="8560146" cy="4580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Making the model </a:t>
            </a:r>
            <a:r>
              <a:rPr lang="en-IN" b="1" dirty="0">
                <a:latin typeface="Times New Roman" panose="02020603050405020304" pitchFamily="18" charset="0"/>
                <a:cs typeface="Times New Roman" panose="02020603050405020304" pitchFamily="18" charset="0"/>
              </a:rPr>
              <a:t>invariant</a:t>
            </a:r>
            <a:r>
              <a:rPr lang="en-IN" dirty="0">
                <a:latin typeface="Times New Roman" panose="02020603050405020304" pitchFamily="18" charset="0"/>
                <a:cs typeface="Times New Roman" panose="02020603050405020304" pitchFamily="18" charset="0"/>
              </a:rPr>
              <a:t> to </a:t>
            </a:r>
            <a:r>
              <a:rPr lang="en-IN" b="1" dirty="0">
                <a:latin typeface="Times New Roman" panose="02020603050405020304" pitchFamily="18" charset="0"/>
                <a:cs typeface="Times New Roman" panose="02020603050405020304" pitchFamily="18" charset="0"/>
              </a:rPr>
              <a:t>zoom/ scaling transformations</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5D8449-EE99-0FC2-91DB-695DA04B8B58}"/>
              </a:ext>
            </a:extLst>
          </p:cNvPr>
          <p:cNvSpPr txBox="1"/>
          <p:nvPr/>
        </p:nvSpPr>
        <p:spPr>
          <a:xfrm>
            <a:off x="512564" y="3068581"/>
            <a:ext cx="9568926" cy="87357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Making the model </a:t>
            </a:r>
            <a:r>
              <a:rPr lang="en-IN" b="1" dirty="0">
                <a:latin typeface="Times New Roman" panose="02020603050405020304" pitchFamily="18" charset="0"/>
                <a:cs typeface="Times New Roman" panose="02020603050405020304" pitchFamily="18" charset="0"/>
              </a:rPr>
              <a:t>invariant </a:t>
            </a:r>
            <a:r>
              <a:rPr lang="en-IN" dirty="0">
                <a:latin typeface="Times New Roman" panose="02020603050405020304" pitchFamily="18" charset="0"/>
                <a:cs typeface="Times New Roman" panose="02020603050405020304" pitchFamily="18" charset="0"/>
              </a:rPr>
              <a:t>to various </a:t>
            </a:r>
            <a:r>
              <a:rPr lang="en-IN" b="1" dirty="0">
                <a:latin typeface="Times New Roman" panose="02020603050405020304" pitchFamily="18" charset="0"/>
                <a:cs typeface="Times New Roman" panose="02020603050405020304" pitchFamily="18" charset="0"/>
              </a:rPr>
              <a:t>distortions or making the model robust to small transformations</a:t>
            </a:r>
            <a:r>
              <a:rPr lang="en-IN" dirty="0">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60DBE1C8-28A3-C804-ECF4-400A841E4BEA}"/>
              </a:ext>
            </a:extLst>
          </p:cNvPr>
          <p:cNvSpPr txBox="1"/>
          <p:nvPr/>
        </p:nvSpPr>
        <p:spPr>
          <a:xfrm>
            <a:off x="1777511" y="6130425"/>
            <a:ext cx="5602941" cy="369332"/>
          </a:xfrm>
          <a:prstGeom prst="rect">
            <a:avLst/>
          </a:prstGeom>
          <a:noFill/>
        </p:spPr>
        <p:txBody>
          <a:bodyPr wrap="square" rtlCol="0">
            <a:spAutoFit/>
          </a:bodyPr>
          <a:lstStyle/>
          <a:p>
            <a:r>
              <a:rPr lang="en-US" dirty="0"/>
              <a:t>If this is a Cat</a:t>
            </a:r>
            <a:endParaRPr lang="en-IN" dirty="0"/>
          </a:p>
        </p:txBody>
      </p:sp>
      <p:pic>
        <p:nvPicPr>
          <p:cNvPr id="19" name="Picture 18">
            <a:extLst>
              <a:ext uri="{FF2B5EF4-FFF2-40B4-BE49-F238E27FC236}">
                <a16:creationId xmlns:a16="http://schemas.microsoft.com/office/drawing/2014/main" id="{E1C7AB0E-A135-5EBD-D20E-C65724F36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984009" y="4553312"/>
            <a:ext cx="1444695" cy="1444695"/>
          </a:xfrm>
          <a:prstGeom prst="rect">
            <a:avLst/>
          </a:prstGeom>
        </p:spPr>
      </p:pic>
      <p:pic>
        <p:nvPicPr>
          <p:cNvPr id="20" name="Picture 19">
            <a:extLst>
              <a:ext uri="{FF2B5EF4-FFF2-40B4-BE49-F238E27FC236}">
                <a16:creationId xmlns:a16="http://schemas.microsoft.com/office/drawing/2014/main" id="{314BAA4C-69A0-DDC3-9F15-2C6F6CC741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20380" flipH="1">
            <a:off x="6304112" y="4541297"/>
            <a:ext cx="1219517" cy="1219517"/>
          </a:xfrm>
          <a:prstGeom prst="rect">
            <a:avLst/>
          </a:prstGeom>
        </p:spPr>
      </p:pic>
      <p:sp>
        <p:nvSpPr>
          <p:cNvPr id="21" name="TextBox 20">
            <a:extLst>
              <a:ext uri="{FF2B5EF4-FFF2-40B4-BE49-F238E27FC236}">
                <a16:creationId xmlns:a16="http://schemas.microsoft.com/office/drawing/2014/main" id="{67CA74B8-ABFF-91ED-9A95-6FE84C3363AC}"/>
              </a:ext>
            </a:extLst>
          </p:cNvPr>
          <p:cNvSpPr txBox="1"/>
          <p:nvPr/>
        </p:nvSpPr>
        <p:spPr>
          <a:xfrm>
            <a:off x="485241" y="3766432"/>
            <a:ext cx="9568926" cy="873572"/>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In a nutshell, our first priority is to make the model invariant to all </a:t>
            </a:r>
            <a:r>
              <a:rPr lang="en-IN">
                <a:latin typeface="Times New Roman" panose="02020603050405020304" pitchFamily="18" charset="0"/>
                <a:cs typeface="Times New Roman" panose="02020603050405020304" pitchFamily="18" charset="0"/>
              </a:rPr>
              <a:t>geometrical transformations.</a:t>
            </a: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F0A7660E-C0AD-8038-601C-65EC3A484A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508896" y="4969573"/>
            <a:ext cx="796601" cy="796601"/>
          </a:xfrm>
          <a:prstGeom prst="rect">
            <a:avLst/>
          </a:prstGeom>
        </p:spPr>
      </p:pic>
      <p:sp>
        <p:nvSpPr>
          <p:cNvPr id="24" name="Arrow: Right 23">
            <a:extLst>
              <a:ext uri="{FF2B5EF4-FFF2-40B4-BE49-F238E27FC236}">
                <a16:creationId xmlns:a16="http://schemas.microsoft.com/office/drawing/2014/main" id="{8B4B6BFC-C129-1CA4-B719-60673B9B1F9F}"/>
              </a:ext>
            </a:extLst>
          </p:cNvPr>
          <p:cNvSpPr/>
          <p:nvPr/>
        </p:nvSpPr>
        <p:spPr>
          <a:xfrm>
            <a:off x="3397624" y="5164469"/>
            <a:ext cx="331634" cy="111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1155003C-0B4A-1B13-EAE1-0BFE7781BA0D}"/>
              </a:ext>
            </a:extLst>
          </p:cNvPr>
          <p:cNvSpPr/>
          <p:nvPr/>
        </p:nvSpPr>
        <p:spPr>
          <a:xfrm>
            <a:off x="3747128" y="6315091"/>
            <a:ext cx="331634" cy="111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8B1AC936-F170-A584-3E81-15664DF87415}"/>
              </a:ext>
            </a:extLst>
          </p:cNvPr>
          <p:cNvSpPr txBox="1"/>
          <p:nvPr/>
        </p:nvSpPr>
        <p:spPr>
          <a:xfrm>
            <a:off x="5428704" y="6132483"/>
            <a:ext cx="5602941" cy="369332"/>
          </a:xfrm>
          <a:prstGeom prst="rect">
            <a:avLst/>
          </a:prstGeom>
          <a:noFill/>
        </p:spPr>
        <p:txBody>
          <a:bodyPr wrap="square" rtlCol="0">
            <a:spAutoFit/>
          </a:bodyPr>
          <a:lstStyle/>
          <a:p>
            <a:r>
              <a:rPr lang="en-US" dirty="0"/>
              <a:t>Then these are also Cat</a:t>
            </a:r>
            <a:endParaRPr lang="en-IN" dirty="0"/>
          </a:p>
        </p:txBody>
      </p:sp>
      <p:pic>
        <p:nvPicPr>
          <p:cNvPr id="27" name="Picture 26">
            <a:extLst>
              <a:ext uri="{FF2B5EF4-FFF2-40B4-BE49-F238E27FC236}">
                <a16:creationId xmlns:a16="http://schemas.microsoft.com/office/drawing/2014/main" id="{D0E166E8-3C80-92A7-00EA-1018F6EE20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836636" y="4615649"/>
            <a:ext cx="1444695" cy="1444695"/>
          </a:xfrm>
          <a:prstGeom prst="rect">
            <a:avLst/>
          </a:prstGeom>
        </p:spPr>
      </p:pic>
    </p:spTree>
    <p:extLst>
      <p:ext uri="{BB962C8B-B14F-4D97-AF65-F5344CB8AC3E}">
        <p14:creationId xmlns:p14="http://schemas.microsoft.com/office/powerpoint/2010/main" val="396166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5" grpId="0"/>
      <p:bldP spid="21" grpId="0"/>
      <p:bldP spid="24" grpId="0" animBg="1"/>
      <p:bldP spid="25"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381898" y="1241673"/>
            <a:ext cx="9568926" cy="458074"/>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How to teach the model that all those images are same?</a:t>
            </a: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492055" y="1699824"/>
            <a:ext cx="10789276" cy="1289071"/>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Method 1: Provide all possible transformations to the model (This is not a practical approach. The space and time complexities are not acceptable).</a:t>
            </a:r>
          </a:p>
          <a:p>
            <a:pPr marL="285750" indent="-28575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5572654-F34B-2980-A0E8-E3881036A454}"/>
              </a:ext>
            </a:extLst>
          </p:cNvPr>
          <p:cNvSpPr txBox="1"/>
          <p:nvPr/>
        </p:nvSpPr>
        <p:spPr>
          <a:xfrm>
            <a:off x="512135" y="2591262"/>
            <a:ext cx="10429945" cy="1289071"/>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Method 2: Treating this problem as a search problem and find various sequence of augmentation techniques and choose the sequence which impact the model most. (This is a good approach but finding a right sequence of augmentations is difficult because there are infinite number of variations possible).</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55D8449-EE99-0FC2-91DB-695DA04B8B58}"/>
              </a:ext>
            </a:extLst>
          </p:cNvPr>
          <p:cNvSpPr txBox="1"/>
          <p:nvPr/>
        </p:nvSpPr>
        <p:spPr>
          <a:xfrm>
            <a:off x="512134" y="3869106"/>
            <a:ext cx="10281371" cy="2951064"/>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Method 3 (Our approach): </a:t>
            </a:r>
          </a:p>
          <a:p>
            <a:pPr>
              <a:lnSpc>
                <a:spcPct val="150000"/>
              </a:lnSpc>
            </a:pPr>
            <a:r>
              <a:rPr lang="en-US" dirty="0">
                <a:latin typeface="Times New Roman" panose="02020603050405020304" pitchFamily="18" charset="0"/>
                <a:cs typeface="Times New Roman" panose="02020603050405020304" pitchFamily="18" charset="0"/>
              </a:rPr>
              <a:t>Step 1 (Categorization of Dataset): In this step, based on the domain we will categorize which type features we want to preserve. Based on this, we will narrow down in certain set of augmentations.</a:t>
            </a:r>
          </a:p>
          <a:p>
            <a:pPr>
              <a:lnSpc>
                <a:spcPct val="150000"/>
              </a:lnSpc>
            </a:pPr>
            <a:r>
              <a:rPr lang="en-US" dirty="0">
                <a:latin typeface="Times New Roman" panose="02020603050405020304" pitchFamily="18" charset="0"/>
                <a:cs typeface="Times New Roman" panose="02020603050405020304" pitchFamily="18" charset="0"/>
              </a:rPr>
              <a:t>Step 2 (Applying of the Techniques): Based on the size of the dataset we have, we will be applying the techniques on each image. If we have good amount data to start with, then, we will only apply augmentations to certain images and only certain techniques.</a:t>
            </a: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44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B363BC9-A465-7377-2187-37831BEED353}"/>
              </a:ext>
            </a:extLst>
          </p:cNvPr>
          <p:cNvPicPr>
            <a:picLocks noChangeAspect="1"/>
          </p:cNvPicPr>
          <p:nvPr/>
        </p:nvPicPr>
        <p:blipFill>
          <a:blip r:embed="rId3"/>
          <a:stretch>
            <a:fillRect/>
          </a:stretch>
        </p:blipFill>
        <p:spPr>
          <a:xfrm>
            <a:off x="1132732" y="1344301"/>
            <a:ext cx="9388654" cy="5143946"/>
          </a:xfrm>
          <a:prstGeom prst="rect">
            <a:avLst/>
          </a:prstGeom>
        </p:spPr>
      </p:pic>
    </p:spTree>
    <p:extLst>
      <p:ext uri="{BB962C8B-B14F-4D97-AF65-F5344CB8AC3E}">
        <p14:creationId xmlns:p14="http://schemas.microsoft.com/office/powerpoint/2010/main" val="166132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512134" y="1276571"/>
            <a:ext cx="9568926" cy="661207"/>
          </a:xfrm>
          <a:prstGeom prst="rect">
            <a:avLst/>
          </a:prstGeom>
          <a:noFill/>
        </p:spPr>
        <p:txBody>
          <a:bodyPr wrap="square" rtlCol="0">
            <a:spAutoFit/>
          </a:bodyPr>
          <a:lstStyle/>
          <a:p>
            <a:pPr>
              <a:lnSpc>
                <a:spcPct val="150000"/>
              </a:lnSpc>
            </a:pPr>
            <a:r>
              <a:rPr lang="en-US" sz="2800" dirty="0">
                <a:latin typeface="Times New Roman" panose="02020603050405020304" pitchFamily="18" charset="0"/>
                <a:cs typeface="Times New Roman" panose="02020603050405020304" pitchFamily="18" charset="0"/>
              </a:rPr>
              <a:t>But that is not the full picture</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512134" y="2018756"/>
            <a:ext cx="10789276" cy="1421992"/>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Whenever, we think regarding model performance, we will mostly focus of the model architecture, amount of data, number of epochs, etc. But, one important thing that we are missing out is how we are feeding the data to the model.</a:t>
            </a:r>
          </a:p>
        </p:txBody>
      </p:sp>
      <p:sp>
        <p:nvSpPr>
          <p:cNvPr id="8" name="TextBox 7">
            <a:extLst>
              <a:ext uri="{FF2B5EF4-FFF2-40B4-BE49-F238E27FC236}">
                <a16:creationId xmlns:a16="http://schemas.microsoft.com/office/drawing/2014/main" id="{E55D8449-EE99-0FC2-91DB-695DA04B8B58}"/>
              </a:ext>
            </a:extLst>
          </p:cNvPr>
          <p:cNvSpPr txBox="1"/>
          <p:nvPr/>
        </p:nvSpPr>
        <p:spPr>
          <a:xfrm>
            <a:off x="512134" y="3777572"/>
            <a:ext cx="10281371" cy="2345322"/>
          </a:xfrm>
          <a:prstGeom prst="rect">
            <a:avLst/>
          </a:prstGeom>
          <a:noFill/>
        </p:spPr>
        <p:txBody>
          <a:bodyPr wrap="square" rtlCol="0">
            <a:spAutoFit/>
          </a:bodyPr>
          <a:lstStyle/>
          <a:p>
            <a:pPr>
              <a:lnSpc>
                <a:spcPct val="150000"/>
              </a:lnSpc>
            </a:pPr>
            <a:r>
              <a:rPr lang="en-US" sz="2000" dirty="0">
                <a:latin typeface="Times New Roman" panose="02020603050405020304" pitchFamily="18" charset="0"/>
                <a:cs typeface="Times New Roman" panose="02020603050405020304" pitchFamily="18" charset="0"/>
              </a:rPr>
              <a:t>In general, we will randomize the data. We will shuffle the ordering of </a:t>
            </a:r>
          </a:p>
          <a:p>
            <a:pPr>
              <a:lnSpc>
                <a:spcPct val="150000"/>
              </a:lnSpc>
            </a:pPr>
            <a:r>
              <a:rPr lang="en-US" sz="2000" dirty="0">
                <a:latin typeface="Times New Roman" panose="02020603050405020304" pitchFamily="18" charset="0"/>
                <a:cs typeface="Times New Roman" panose="02020603050405020304" pitchFamily="18" charset="0"/>
              </a:rPr>
              <a:t>data. It is known that shuffling the data avoid overfitting of the model.</a:t>
            </a:r>
          </a:p>
          <a:p>
            <a:pPr>
              <a:lnSpc>
                <a:spcPct val="150000"/>
              </a:lnSpc>
            </a:pPr>
            <a:r>
              <a:rPr lang="en-US" sz="2000" dirty="0">
                <a:latin typeface="Times New Roman" panose="02020603050405020304" pitchFamily="18" charset="0"/>
                <a:cs typeface="Times New Roman" panose="02020603050405020304" pitchFamily="18" charset="0"/>
              </a:rPr>
              <a:t>But in our approach, we are comparing how humans perceive the world </a:t>
            </a:r>
          </a:p>
          <a:p>
            <a:pPr>
              <a:lnSpc>
                <a:spcPct val="150000"/>
              </a:lnSpc>
            </a:pPr>
            <a:r>
              <a:rPr lang="en-US" sz="2000" dirty="0">
                <a:latin typeface="Times New Roman" panose="02020603050405020304" pitchFamily="18" charset="0"/>
                <a:cs typeface="Times New Roman" panose="02020603050405020304" pitchFamily="18" charset="0"/>
              </a:rPr>
              <a:t>and how the computer will perceive the world.</a:t>
            </a:r>
          </a:p>
          <a:p>
            <a:pPr>
              <a:lnSpc>
                <a:spcPct val="150000"/>
              </a:lnSpc>
            </a:pPr>
            <a:endParaRPr lang="en-IN" sz="2000" dirty="0">
              <a:latin typeface="Times New Roman" panose="02020603050405020304" pitchFamily="18" charset="0"/>
              <a:cs typeface="Times New Roman" panose="02020603050405020304" pitchFamily="18" charset="0"/>
            </a:endParaRPr>
          </a:p>
        </p:txBody>
      </p:sp>
      <p:pic>
        <p:nvPicPr>
          <p:cNvPr id="1026" name="Picture 2" descr="Pragmatic Programming Techniques: Spark: Low latency, massively parallel  processing framework">
            <a:extLst>
              <a:ext uri="{FF2B5EF4-FFF2-40B4-BE49-F238E27FC236}">
                <a16:creationId xmlns:a16="http://schemas.microsoft.com/office/drawing/2014/main" id="{F5FE6FD1-69F7-FB9B-C4D9-0028877E4A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7392" y="3214660"/>
            <a:ext cx="3384018" cy="26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11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fade">
                                      <p:cBhvr>
                                        <p:cTn id="25" dur="500"/>
                                        <p:tgtEl>
                                          <p:spTgt spid="8">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500"/>
                                        <p:tgtEl>
                                          <p:spTgt spid="8">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Effect transition="in" filter="fade">
                                      <p:cBhvr>
                                        <p:cTn id="3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381898" y="1293180"/>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Human Vision:</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381898" y="1977435"/>
            <a:ext cx="10789276" cy="3730317"/>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Humans perceive the world in sequential manner. For example, you show me a </a:t>
            </a:r>
          </a:p>
          <a:p>
            <a:pPr algn="just">
              <a:lnSpc>
                <a:spcPct val="150000"/>
              </a:lnSpc>
            </a:pPr>
            <a:r>
              <a:rPr lang="en-US" sz="2000" dirty="0">
                <a:latin typeface="Times New Roman" panose="02020603050405020304" pitchFamily="18" charset="0"/>
                <a:cs typeface="Times New Roman" panose="02020603050405020304" pitchFamily="18" charset="0"/>
              </a:rPr>
              <a:t>watch, I will not look at just one frame rather I will look at it for some like </a:t>
            </a:r>
          </a:p>
          <a:p>
            <a:pPr algn="just">
              <a:lnSpc>
                <a:spcPct val="150000"/>
              </a:lnSpc>
            </a:pPr>
            <a:r>
              <a:rPr lang="en-US" sz="2000" dirty="0">
                <a:latin typeface="Times New Roman" panose="02020603050405020304" pitchFamily="18" charset="0"/>
                <a:cs typeface="Times New Roman" panose="02020603050405020304" pitchFamily="18" charset="0"/>
              </a:rPr>
              <a:t>say 1 or 2 seconds. In general, we know that humans will take nearly 24 – 30 </a:t>
            </a:r>
          </a:p>
          <a:p>
            <a:pPr algn="just">
              <a:lnSpc>
                <a:spcPct val="150000"/>
              </a:lnSpc>
            </a:pPr>
            <a:r>
              <a:rPr lang="en-US" sz="2000" dirty="0">
                <a:latin typeface="Times New Roman" panose="02020603050405020304" pitchFamily="18" charset="0"/>
                <a:cs typeface="Times New Roman" panose="02020603050405020304" pitchFamily="18" charset="0"/>
              </a:rPr>
              <a:t>frames per seconds (that’s why movies are all framed at this rate). That means </a:t>
            </a:r>
          </a:p>
          <a:p>
            <a:pPr algn="just">
              <a:lnSpc>
                <a:spcPct val="150000"/>
              </a:lnSpc>
            </a:pPr>
            <a:r>
              <a:rPr lang="en-US" sz="2000" dirty="0">
                <a:latin typeface="Times New Roman" panose="02020603050405020304" pitchFamily="18" charset="0"/>
                <a:cs typeface="Times New Roman" panose="02020603050405020304" pitchFamily="18" charset="0"/>
              </a:rPr>
              <a:t>if I look at the watch for 2 seconds, I’m generating data of approximately 48 </a:t>
            </a:r>
          </a:p>
          <a:p>
            <a:pPr algn="just">
              <a:lnSpc>
                <a:spcPct val="150000"/>
              </a:lnSpc>
            </a:pPr>
            <a:r>
              <a:rPr lang="en-US" sz="2000" dirty="0">
                <a:latin typeface="Times New Roman" panose="02020603050405020304" pitchFamily="18" charset="0"/>
                <a:cs typeface="Times New Roman" panose="02020603050405020304" pitchFamily="18" charset="0"/>
              </a:rPr>
              <a:t>images and each image have minor changes like different orientation, change in </a:t>
            </a:r>
          </a:p>
          <a:p>
            <a:pPr algn="just">
              <a:lnSpc>
                <a:spcPct val="150000"/>
              </a:lnSpc>
            </a:pPr>
            <a:r>
              <a:rPr lang="en-US" sz="2000" dirty="0">
                <a:latin typeface="Times New Roman" panose="02020603050405020304" pitchFamily="18" charset="0"/>
                <a:cs typeface="Times New Roman" panose="02020603050405020304" pitchFamily="18" charset="0"/>
              </a:rPr>
              <a:t>shadows, etc. So, what we are doing here is sequential learning. We are </a:t>
            </a:r>
          </a:p>
          <a:p>
            <a:pPr algn="just">
              <a:lnSpc>
                <a:spcPct val="150000"/>
              </a:lnSpc>
            </a:pPr>
            <a:r>
              <a:rPr lang="en-US" sz="2000" dirty="0">
                <a:latin typeface="Times New Roman" panose="02020603050405020304" pitchFamily="18" charset="0"/>
                <a:cs typeface="Times New Roman" panose="02020603050405020304" pitchFamily="18" charset="0"/>
              </a:rPr>
              <a:t>comparing what we have already learned with what new to learn.</a:t>
            </a:r>
          </a:p>
        </p:txBody>
      </p:sp>
      <p:pic>
        <p:nvPicPr>
          <p:cNvPr id="1026" name="Picture 2" descr="Diamond Watch GIF - Diamond Watch - Discover &amp; Share GIFs">
            <a:extLst>
              <a:ext uri="{FF2B5EF4-FFF2-40B4-BE49-F238E27FC236}">
                <a16:creationId xmlns:a16="http://schemas.microsoft.com/office/drawing/2014/main" id="{566FD17D-BB8C-335F-60FC-D59026E1C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5822" y="1032133"/>
            <a:ext cx="1782960" cy="31711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2" descr="352 Filling Gap Stock Photos - Free &amp; Royalty-Free Stock Photos from  Dreamstime">
            <a:extLst>
              <a:ext uri="{FF2B5EF4-FFF2-40B4-BE49-F238E27FC236}">
                <a16:creationId xmlns:a16="http://schemas.microsoft.com/office/drawing/2014/main" id="{0BF694B8-AC4A-F1A6-41AB-09C0B484BF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9147" y="4401671"/>
            <a:ext cx="3036311" cy="2022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03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Research work</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E99072FF-2DE6-8711-5007-3D0E00A91BD7}"/>
              </a:ext>
            </a:extLst>
          </p:cNvPr>
          <p:cNvSpPr txBox="1"/>
          <p:nvPr/>
        </p:nvSpPr>
        <p:spPr>
          <a:xfrm>
            <a:off x="313266" y="735106"/>
            <a:ext cx="6537239" cy="461665"/>
          </a:xfrm>
          <a:prstGeom prst="rect">
            <a:avLst/>
          </a:prstGeom>
          <a:noFill/>
        </p:spPr>
        <p:txBody>
          <a:bodyPr wrap="none" rtlCol="0">
            <a:spAutoFit/>
          </a:bodyPr>
          <a:lstStyle/>
          <a:p>
            <a:r>
              <a:rPr lang="en-US" sz="2400" u="sng" dirty="0">
                <a:latin typeface="Times New Roman" panose="02020603050405020304" pitchFamily="18" charset="0"/>
                <a:cs typeface="Times New Roman" panose="02020603050405020304" pitchFamily="18" charset="0"/>
              </a:rPr>
              <a:t>Our Approach on Image Augmentation Techniques:</a:t>
            </a:r>
            <a:endParaRPr lang="en-IN" sz="2400" u="sng"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76853E7-06D9-9C6D-07E4-E248253DD75E}"/>
              </a:ext>
            </a:extLst>
          </p:cNvPr>
          <p:cNvSpPr txBox="1"/>
          <p:nvPr/>
        </p:nvSpPr>
        <p:spPr>
          <a:xfrm>
            <a:off x="381898" y="1293180"/>
            <a:ext cx="9568926" cy="579967"/>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Applying the same in Computer Vision:</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F244257-86E1-D05E-0580-BE7D383267D3}"/>
              </a:ext>
            </a:extLst>
          </p:cNvPr>
          <p:cNvSpPr txBox="1"/>
          <p:nvPr/>
        </p:nvSpPr>
        <p:spPr>
          <a:xfrm>
            <a:off x="381898" y="1977435"/>
            <a:ext cx="10789276" cy="2345322"/>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But to train a model we have images. But there images are static and limited in </a:t>
            </a:r>
          </a:p>
          <a:p>
            <a:pPr algn="just">
              <a:lnSpc>
                <a:spcPct val="150000"/>
              </a:lnSpc>
            </a:pPr>
            <a:r>
              <a:rPr lang="en-US" sz="2000" dirty="0">
                <a:latin typeface="Times New Roman" panose="02020603050405020304" pitchFamily="18" charset="0"/>
                <a:cs typeface="Times New Roman" panose="02020603050405020304" pitchFamily="18" charset="0"/>
              </a:rPr>
              <a:t>information. Just by showing the image to the model and if we ask it is learn the </a:t>
            </a:r>
          </a:p>
          <a:p>
            <a:pPr algn="just">
              <a:lnSpc>
                <a:spcPct val="150000"/>
              </a:lnSpc>
            </a:pPr>
            <a:r>
              <a:rPr lang="en-US" sz="2000" dirty="0">
                <a:latin typeface="Times New Roman" panose="02020603050405020304" pitchFamily="18" charset="0"/>
                <a:cs typeface="Times New Roman" panose="02020603050405020304" pitchFamily="18" charset="0"/>
              </a:rPr>
              <a:t>model will memorize (overfit) to it rather than observing the features of the image.</a:t>
            </a:r>
          </a:p>
          <a:p>
            <a:pPr algn="just">
              <a:lnSpc>
                <a:spcPct val="150000"/>
              </a:lnSpc>
            </a:pPr>
            <a:r>
              <a:rPr lang="en-US" sz="2000" dirty="0">
                <a:latin typeface="Times New Roman" panose="02020603050405020304" pitchFamily="18" charset="0"/>
                <a:cs typeface="Times New Roman" panose="02020603050405020304" pitchFamily="18" charset="0"/>
              </a:rPr>
              <a:t>So, to replicate the sequential processing as humans in the computer, we have </a:t>
            </a:r>
          </a:p>
          <a:p>
            <a:pPr algn="just">
              <a:lnSpc>
                <a:spcPct val="150000"/>
              </a:lnSpc>
            </a:pPr>
            <a:r>
              <a:rPr lang="en-US" sz="2000" dirty="0">
                <a:latin typeface="Times New Roman" panose="02020603050405020304" pitchFamily="18" charset="0"/>
                <a:cs typeface="Times New Roman" panose="02020603050405020304" pitchFamily="18" charset="0"/>
              </a:rPr>
              <a:t>generated the transformation such that these will induce motion into the image.</a:t>
            </a:r>
          </a:p>
        </p:txBody>
      </p:sp>
      <p:pic>
        <p:nvPicPr>
          <p:cNvPr id="2050" name="Picture 2" descr="[animate output image]">
            <a:extLst>
              <a:ext uri="{FF2B5EF4-FFF2-40B4-BE49-F238E27FC236}">
                <a16:creationId xmlns:a16="http://schemas.microsoft.com/office/drawing/2014/main" id="{490D3BAB-FB98-10F0-C772-DAB8BCFF4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2602" y="1583163"/>
            <a:ext cx="2857500" cy="2857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2C7C8A-C59A-94E8-8AEE-B4704E1F8DF6}"/>
              </a:ext>
            </a:extLst>
          </p:cNvPr>
          <p:cNvSpPr txBox="1"/>
          <p:nvPr/>
        </p:nvSpPr>
        <p:spPr>
          <a:xfrm>
            <a:off x="399826" y="4254472"/>
            <a:ext cx="10789276" cy="1421992"/>
          </a:xfrm>
          <a:prstGeom prst="rect">
            <a:avLst/>
          </a:prstGeom>
          <a:noFill/>
        </p:spPr>
        <p:txBody>
          <a:bodyPr wrap="square" rtlCol="0">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And also during training, we will give the data sequentially as specified in the </a:t>
            </a:r>
          </a:p>
          <a:p>
            <a:pPr algn="just">
              <a:lnSpc>
                <a:spcPct val="150000"/>
              </a:lnSpc>
            </a:pPr>
            <a:r>
              <a:rPr lang="en-US" sz="2000" dirty="0">
                <a:latin typeface="Times New Roman" panose="02020603050405020304" pitchFamily="18" charset="0"/>
                <a:cs typeface="Times New Roman" panose="02020603050405020304" pitchFamily="18" charset="0"/>
              </a:rPr>
              <a:t>Above gif. We will batch all the images generated from the single image and feed it to the model. And we do this alternatively for cats and dogs. Due to that the model will develop discriminative capabilities.</a:t>
            </a:r>
          </a:p>
        </p:txBody>
      </p:sp>
    </p:spTree>
    <p:extLst>
      <p:ext uri="{BB962C8B-B14F-4D97-AF65-F5344CB8AC3E}">
        <p14:creationId xmlns:p14="http://schemas.microsoft.com/office/powerpoint/2010/main" val="297076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68D5616F9BF194488B07F0627BAB481" ma:contentTypeVersion="0" ma:contentTypeDescription="Create a new document." ma:contentTypeScope="" ma:versionID="a03a99aabb1e89e7b494f7f7c7c53837">
  <xsd:schema xmlns:xsd="http://www.w3.org/2001/XMLSchema" xmlns:xs="http://www.w3.org/2001/XMLSchema" xmlns:p="http://schemas.microsoft.com/office/2006/metadata/properties" targetNamespace="http://schemas.microsoft.com/office/2006/metadata/properties" ma:root="true" ma:fieldsID="6ff03dde4259c08ff71d8d05c94e2e9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B7E07D-072A-4D90-BA7A-7BCCEBF26EFF}">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C9779E0A-357E-4659-B827-12FDDE9421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53812FF-C65E-4A33-A71C-8464EE635C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556</TotalTime>
  <Words>2229</Words>
  <Application>Microsoft Office PowerPoint</Application>
  <PresentationFormat>Widescreen</PresentationFormat>
  <Paragraphs>239</Paragraphs>
  <Slides>24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Calibri Light</vt:lpstr>
      <vt:lpstr>Edwardian Script ITC</vt:lpstr>
      <vt:lpstr>SamsungOne 200</vt:lpstr>
      <vt:lpstr>SamsungOne 600C</vt:lpstr>
      <vt:lpstr>SamsungOne 700</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Hashmi/Tech Mgmt /SRI-Bangalore/Professional/삼성전자</dc:creator>
  <cp:lastModifiedBy>Pavan Matcha</cp:lastModifiedBy>
  <cp:revision>144</cp:revision>
  <dcterms:created xsi:type="dcterms:W3CDTF">2019-07-24T12:22:39Z</dcterms:created>
  <dcterms:modified xsi:type="dcterms:W3CDTF">2023-03-27T12:10:45Z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0x010100168D5616F9BF194488B07F0627BAB481</vt:lpwstr>
  </property>
</Properties>
</file>